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61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71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https://www.fws.gov/media/prairie-pothole-wetlands (background photo; public domain)
- https://en.wikipedia.org/wiki/File:United_States_Army_Corps_of_Engineers_logo.svg (USACE logo; public domain)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https://rrs.usace.army.mil/rrs/home/jurisdiction (JD definition)
- https://www.spl.usace.army.mil/Missions/Regulatory/Jurisdictional-Determination/Section-404-of-the-Clean-Water-Act/ (Section 404 description)
- https://www.supremecourt.gov/opinions/22pdf/21-454_4g15.pdf (Sackett v. EPA (2023))
- https://www.epa.gov/cwa-404/permit-program-under-cwa-section-404 (EPA Section 404 program overview)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https://rrs.usace.army.mil/rrs/home/jurisdiction (JD definition and relationship to permitting)
- https://www.spl.usace.army.mil/Missions/Regulatory/Jurisdictional-Determination/Section-404-of-the-Clean-Water-Act/ (CWA Section 404 scope)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https://rrs.usace.army.mil/rrs/home/jurisdiction (JD definition; JD not required to obtain a permit)
- https://www.nap.usace.army.mil/Missions/Regulatory/Jurisdictional-Determinations/ (AJD definition, 5-year validity, appeal reference)
- https://www.nae.usace.army.mil/Portals/74/docs/regulatory/Outreach/MA-NWPR-JurisdictionalDetermination.pdf (AJD duration noted as 5 years)
- https://www.spl.usace.army.mil/Missions/Regulatory/Jurisdictional-Determination/Section-404-of-the-Clean-Water-Act/ (Section 404 authorization concept)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https://en.wikipedia.org/wiki/Hermosa,_South_Dakota (Hermosa location and county)
- https://commons.wikimedia.org/wiki/File:Blank_map_subdivisions_South_Dakota.svg (South Dakota outline map; CC0)
- https://commons.wikimedia.org/wiki/File:Map_of_USA_SD.svg (USA map highlighting South Dakota)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https://www.supremecourt.gov/opinions/22pdf/21-454_4g15.pdf (Sackett v. EPA (2023) opinion)
- https://supreme.justia.com/cases/federal/us/598/21-454/ (Sackett summary)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https://rrs.usace.army.mil/rrs/home/jurisdiction (JD purpose and role)
- https://www.epa.gov/cwa-404/permit-program-under-cwa-section-404 (Section 404 program overview)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https://www.usace.army.mil/Missions/Civil-Works/Regulatory-Program-and-Permits/Regulatory-Program-Forms/ (RRS and forms guidance)
- https://www.usace.army.mil/Portals/2/RRS%20Fact%20Sheet%20%28External%29_20240509%20%281%29_1.pdf (RRS fact sheet)
- https://rrs.usace.army.mil/rrs/home/jurisdiction (JD definition; JD not required for permit)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https://www.epa.gov/cwa-404/what-jurisdictional-delineation-under-cwa-section-404 (EPA overview of jurisdictional delineations and verification)
- https://www.usace.army.mil/Missions/Civil-Works/Regulatory-Program-and-Permits/Regulatory-Program-Forms/ (submission pathways including RRS)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https://www.nwo.usace.army.mil/Locations/District-Offices/South-Dakota/ (Omaha District SD Regulatory Office phone)
- https://rrs.usace.army.mil/rrs/home/regulatory-program (RRS overview; JD request option)
- https://www.usace.army.mil/Media/News/NewsSearch/Article/4311321/usace-introduces-new-regulatory-request-system-module/ (RRS capabilities and JD submissions)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prairie_pothole_wetlands_dark.jpg"/>
          <p:cNvPicPr>
            <a:picLocks noChangeAspect="1"/>
          </p:cNvPicPr>
          <p:nvPr/>
        </p:nvPicPr>
        <p:blipFill>
          <a:blip r:embed="rId3"/>
          <a:srcRect t="10718" b="10718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Image 1" descr="/mnt/data/usace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77" y="502920"/>
            <a:ext cx="774726" cy="59436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828800" y="658368"/>
            <a:ext cx="2441448" cy="310896"/>
          </a:xfrm>
          <a:prstGeom prst="roundRect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1"/>
          <p:cNvSpPr/>
          <p:nvPr/>
        </p:nvSpPr>
        <p:spPr>
          <a:xfrm>
            <a:off x="1828800" y="713232"/>
            <a:ext cx="244144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/ CWA Section 404</a:t>
            </a:r>
            <a:endParaRPr lang="en-US" sz="1100" dirty="0"/>
          </a:p>
        </p:txBody>
      </p:sp>
      <p:sp>
        <p:nvSpPr>
          <p:cNvPr id="6" name="Text 2"/>
          <p:cNvSpPr/>
          <p:nvPr/>
        </p:nvSpPr>
        <p:spPr>
          <a:xfrm>
            <a:off x="548640" y="2194560"/>
            <a:ext cx="111556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We Are Pursuing A Jurisdictional Determination (JD)</a:t>
            </a:r>
            <a:endParaRPr lang="en-US" sz="4400" dirty="0"/>
          </a:p>
        </p:txBody>
      </p:sp>
      <p:sp>
        <p:nvSpPr>
          <p:cNvPr id="7" name="Text 3"/>
          <p:cNvSpPr/>
          <p:nvPr/>
        </p:nvSpPr>
        <p:spPr>
          <a:xfrm>
            <a:off x="548640" y="3154680"/>
            <a:ext cx="11155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Hermosa, South Dakota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548640" y="3749040"/>
            <a:ext cx="3108960" cy="7315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548640" y="6309360"/>
            <a:ext cx="11155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5E7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Prepared by: Daniel Fife  •  02/17/2026 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Appendix: key terms &amp; references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definitions used in this deck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1109167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terms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914400" y="1920240"/>
            <a:ext cx="10725912" cy="868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143000" y="208483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WOTUS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2971800" y="2084832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“Waters of the United States” — the set of waters and wetlands covered by the Clean Water Act’s federal jurisdiction.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914400" y="2880360"/>
            <a:ext cx="10725912" cy="868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43000" y="304495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CWA §404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2971800" y="3044952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Regulates discharges of dredged or fill material into WOTUS; administered by USACE (with EPA oversight).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914400" y="3840480"/>
            <a:ext cx="10725912" cy="868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143000" y="400507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 / AJD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971800" y="4005072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(Approved) Jurisdictional Determination is USACE’s written, site-specific finding about whether WOTUS are present and the limits of jurisdiction.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914400" y="4800600"/>
            <a:ext cx="10725912" cy="868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143000" y="496519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Delineation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2971800" y="4965192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 identification and mapping of wetlands/waters indicators for USACE verification and JD/permit decisions.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14400" y="5897880"/>
            <a:ext cx="106070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references used: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14400" y="6144768"/>
            <a:ext cx="10607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RRS (Jurisdiction); USACE Section 404 overview; Sackett v. EPA (2023); Omaha District SD Regulatory contacts; EPA Section 404 pages.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 of deck</a:t>
            </a:r>
            <a:endParaRPr lang="en-US" sz="1000" dirty="0"/>
          </a:p>
        </p:txBody>
      </p:sp>
      <p:pic>
        <p:nvPicPr>
          <p:cNvPr id="23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summary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request a JD for a project in Hermosa, SD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1109167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104241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JD is about regulatory certainty before we commit to design, grading, or construction.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05840" y="2057400"/>
            <a:ext cx="708660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18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 whether any wetlands/streams on or near the site are “waters of the United States” (WOTUS) under Clean Water Act (CWA) Section 404.</a:t>
            </a:r>
            <a:endParaRPr lang="en-US" sz="1800" dirty="0"/>
          </a:p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18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the geographic limits of any jurisdictional aquatic resources so the site plan can avoid/minimize impacts early.</a:t>
            </a:r>
            <a:endParaRPr lang="en-US" sz="1800" dirty="0"/>
          </a:p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18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the risk of an unauthorized discharge of dredged/fill material (and associated enforcement, redesign, or stop‑work risk).</a:t>
            </a:r>
            <a:endParaRPr lang="en-US" sz="1800" dirty="0"/>
          </a:p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18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Streamline the permitting path: if impacts are unavoidable, the JD supports the right permit strategy (e.g., Nationwide vs. Individual).</a:t>
            </a:r>
            <a:endParaRPr lang="en-US" sz="1800" dirty="0"/>
          </a:p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18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a defensible document for partners (lenders, buyers, contractors) and for long‑term project records.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8321040" y="5257800"/>
            <a:ext cx="3108960" cy="1005840"/>
          </a:xfrm>
          <a:prstGeom prst="roundRect">
            <a:avLst/>
          </a:prstGeom>
          <a:solidFill>
            <a:srgbClr val="EEF2FF"/>
          </a:solidFill>
          <a:ln w="12700">
            <a:solidFill>
              <a:srgbClr val="C7D2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8549640" y="5367528"/>
            <a:ext cx="2743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Outcome: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549640" y="5596128"/>
            <a:ext cx="2788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“yes/no + where” on USACE jurisdiction for the site review area.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objective: decide early, design smart, avoid surprises.</a:t>
            </a:r>
            <a:endParaRPr lang="en-US" sz="1000" dirty="0"/>
          </a:p>
        </p:txBody>
      </p:sp>
      <p:pic>
        <p:nvPicPr>
          <p:cNvPr id="13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a Jurisdictional Determination?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document that answers: “Is it WOTUS, and where?”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5623560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concept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14400" y="1783080"/>
            <a:ext cx="507492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JD is a written USACE determination about whether a wetland and/or waterbody is subject to federal regulatory jurisdiction under CWA Section 404 (i.e., whether it is WOTUS).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914400" y="3063240"/>
            <a:ext cx="5074920" cy="73152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14400" y="3246120"/>
            <a:ext cx="5074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common JD types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914400" y="3611880"/>
            <a:ext cx="507492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1024128" y="3776472"/>
            <a:ext cx="201168" cy="201168"/>
          </a:xfrm>
          <a:prstGeom prst="roundRect">
            <a:avLst/>
          </a:prstGeom>
          <a:solidFill>
            <a:srgbClr val="0F766E"/>
          </a:solidFill>
          <a:ln w="12700">
            <a:solidFill>
              <a:srgbClr val="0F766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280160" y="372160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JD (AJD)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280160" y="4069080"/>
            <a:ext cx="461772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Definitive determination of presence/absence of jurisdictional waters and their limits. Typically valid for 5 years; appealable via USACE administrative appeal process.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914400" y="4846320"/>
            <a:ext cx="507492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024128" y="5010912"/>
            <a:ext cx="201168" cy="201168"/>
          </a:xfrm>
          <a:prstGeom prst="roundRect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280160" y="4956048"/>
            <a:ext cx="45720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Preliminary JD (PJD)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280160" y="5303520"/>
            <a:ext cx="461772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Assumes waters are jurisdictional for permitting efficiency (shorter path), without a definitive jurisdiction call.</a:t>
            </a:r>
            <a:endParaRPr lang="en-US" sz="1250" dirty="0"/>
          </a:p>
        </p:txBody>
      </p:sp>
      <p:sp>
        <p:nvSpPr>
          <p:cNvPr id="18" name="Shape 16"/>
          <p:cNvSpPr/>
          <p:nvPr/>
        </p:nvSpPr>
        <p:spPr>
          <a:xfrm>
            <a:off x="6400800" y="1143000"/>
            <a:ext cx="523951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6766560" y="14173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I’m targeting an AJD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6812280" y="1920240"/>
            <a:ext cx="46177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is the most defensible “yes/no + limits” record for jurisdiction on the property.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can be relied on for a defined period (commonly 5 years), which supports financing and long project timelines.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we disagree with the determination, there is a formal appeal path.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6766560" y="3566160"/>
            <a:ext cx="4754880" cy="256032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995160" y="3703320"/>
            <a:ext cx="4389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C2D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Important nuance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995160" y="3977640"/>
            <a:ext cx="4434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7C2D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JD does not authorize impacts. If the project discharges dredged/fill material into WOTUS, a Section 404 permit may still be required.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6995160" y="4892040"/>
            <a:ext cx="44348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7C2D1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it answers the critical first question: “Are we even in the federal program, and where are the boundaries?”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 = jurisdiction clarity. Permits = impact authorization.</a:t>
            </a:r>
            <a:endParaRPr lang="en-US" sz="1000" dirty="0"/>
          </a:p>
        </p:txBody>
      </p:sp>
      <p:pic>
        <p:nvPicPr>
          <p:cNvPr id="27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context: Hermosa, South Dakota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JD is specific to the “review area” around the proposed activity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3886200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we are</a:t>
            </a:r>
            <a:endParaRPr lang="en-US" sz="1600" dirty="0"/>
          </a:p>
        </p:txBody>
      </p:sp>
      <p:pic>
        <p:nvPicPr>
          <p:cNvPr id="7" name="Image 0" descr="/mnt/data/usa_highlight_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7" y="1737360"/>
            <a:ext cx="3231426" cy="21031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14400" y="3886200"/>
            <a:ext cx="3474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South Dakota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914400" y="4224528"/>
            <a:ext cx="3520440" cy="73152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914400" y="4407408"/>
            <a:ext cx="35204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Hermosa is a town in Custer County near the Black Hills.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4617720" y="1143000"/>
            <a:ext cx="702259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983480" y="1417320"/>
            <a:ext cx="6400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 review area (conceptual)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7525512" y="4325112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Hermosa</a:t>
            </a:r>
            <a:endParaRPr lang="en-US" sz="1100" dirty="0"/>
          </a:p>
        </p:txBody>
      </p:sp>
      <p:sp>
        <p:nvSpPr>
          <p:cNvPr id="17" name="Text 13"/>
          <p:cNvSpPr/>
          <p:nvPr/>
        </p:nvSpPr>
        <p:spPr>
          <a:xfrm>
            <a:off x="4983480" y="571500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JD evaluates aquatic features within the “review area” tied to the proposed activity (not just the property boundary).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 is shown for context; the JD will be based on surveyed features and field verification.</a:t>
            </a:r>
            <a:endParaRPr lang="en-US" sz="1000" dirty="0"/>
          </a:p>
        </p:txBody>
      </p:sp>
      <p:pic>
        <p:nvPicPr>
          <p:cNvPr id="20" name="Image 2"/>
          <p:cNvPicPr>
            <a:picLocks noChangeAspect="1"/>
          </p:cNvPicPr>
          <p:nvPr/>
        </p:nvPicPr>
        <p:blipFill>
          <a:blip r:embed="rId4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BF2D88-B554-356B-CC36-9879B91AF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071" y="1769659"/>
            <a:ext cx="5985081" cy="39949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now: shifting WOTUS boundaries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 provides site-specific clarity in a changing legal/regulatory landscape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1109167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Recent drivers of uncertainty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914400" y="1920240"/>
            <a:ext cx="5349240" cy="4297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143000" y="2084832"/>
            <a:ext cx="4846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baseline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143000" y="2395728"/>
            <a:ext cx="498348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28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Sackett v. EPA (2023), the Supreme Court limited federal CWA coverage of “adjacent wetlands” to those with a continuous surface connection to covered waters (i.e., no clear demarcation).</a:t>
            </a:r>
            <a:endParaRPr lang="en-US" sz="128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28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That narrowing has downstream effects on which wetlands/streams are regulated — especially in headwater and intermittent systems.</a:t>
            </a:r>
            <a:endParaRPr lang="en-US" sz="1280" dirty="0"/>
          </a:p>
        </p:txBody>
      </p:sp>
      <p:sp>
        <p:nvSpPr>
          <p:cNvPr id="10" name="Shape 8"/>
          <p:cNvSpPr/>
          <p:nvPr/>
        </p:nvSpPr>
        <p:spPr>
          <a:xfrm>
            <a:off x="1143000" y="4160520"/>
            <a:ext cx="4983480" cy="73152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43000" y="4297680"/>
            <a:ext cx="4983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implication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143000" y="4572000"/>
            <a:ext cx="4983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should lock down a site-specific jurisdiction call before spending heavily on design, earthwork, or utility layout.</a:t>
            </a:r>
            <a:endParaRPr lang="en-US" sz="1280" dirty="0"/>
          </a:p>
        </p:txBody>
      </p:sp>
      <p:sp>
        <p:nvSpPr>
          <p:cNvPr id="13" name="Shape 11"/>
          <p:cNvSpPr/>
          <p:nvPr/>
        </p:nvSpPr>
        <p:spPr>
          <a:xfrm>
            <a:off x="6446520" y="1920240"/>
            <a:ext cx="5193792" cy="4297680"/>
          </a:xfrm>
          <a:prstGeom prst="roundRect">
            <a:avLst/>
          </a:prstGeom>
          <a:solidFill>
            <a:srgbClr val="F0F9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675120" y="2084832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75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JD resolves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675120" y="2395728"/>
            <a:ext cx="47548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280" dirty="0">
                <a:solidFill>
                  <a:srgbClr val="075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Whether aquatic features in the review area are jurisdictional under the current interpretation of WOTUS.</a:t>
            </a:r>
            <a:endParaRPr lang="en-US" sz="128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280" dirty="0">
                <a:solidFill>
                  <a:srgbClr val="075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jurisdictional boundaries are on the ground (mapped and described).</a:t>
            </a:r>
            <a:endParaRPr lang="en-US" sz="128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280" dirty="0">
                <a:solidFill>
                  <a:srgbClr val="075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documented record that can be used to scope (or avoid) Section 404 permitting.</a:t>
            </a:r>
            <a:endParaRPr lang="en-US" sz="1280" dirty="0"/>
          </a:p>
        </p:txBody>
      </p:sp>
      <p:sp>
        <p:nvSpPr>
          <p:cNvPr id="16" name="Shape 14"/>
          <p:cNvSpPr/>
          <p:nvPr/>
        </p:nvSpPr>
        <p:spPr>
          <a:xfrm>
            <a:off x="6675120" y="4709160"/>
            <a:ext cx="470916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BAE6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903720" y="4828032"/>
            <a:ext cx="4297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Bottom line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903720" y="5102352"/>
            <a:ext cx="42976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JD converts “regulatory ambiguity” into a concrete design constraint (or green light).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deck is informational and not legal advice.</a:t>
            </a:r>
            <a:endParaRPr lang="en-US" sz="1000" dirty="0"/>
          </a:p>
        </p:txBody>
      </p:sp>
      <p:pic>
        <p:nvPicPr>
          <p:cNvPr id="21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Benefits of pursuing a JD (before ground disturbance)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this buys us in the project decision chain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234440"/>
            <a:ext cx="3566160" cy="2331720"/>
          </a:xfrm>
          <a:prstGeom prst="roundRect">
            <a:avLst/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  <a:effectLst>
            <a:outerShdw blurRad="2794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77240" y="1463040"/>
            <a:ext cx="109728" cy="1874520"/>
          </a:xfrm>
          <a:prstGeom prst="round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960120" y="143560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risk ↓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60120" y="1828800"/>
            <a:ext cx="297180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accidental impacts to jurisdictional waters and associated enforcement or stop‑work risk.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416552" y="1234440"/>
            <a:ext cx="3566160" cy="2331720"/>
          </a:xfrm>
          <a:prstGeom prst="roundRect">
            <a:avLst/>
          </a:prstGeom>
          <a:solidFill>
            <a:srgbClr val="F0FDF4"/>
          </a:solidFill>
          <a:ln w="12700">
            <a:solidFill>
              <a:srgbClr val="BBF7D0"/>
            </a:solidFill>
            <a:prstDash val="solid"/>
          </a:ln>
          <a:effectLst>
            <a:outerShdw blurRad="2794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645152" y="1463040"/>
            <a:ext cx="109728" cy="1874520"/>
          </a:xfrm>
          <a:prstGeom prst="round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828032" y="143560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optimization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828032" y="1828800"/>
            <a:ext cx="297180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mapped boundaries to shift pads, roads, and utilities to avoid/minimize impacts early.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8284464" y="1234440"/>
            <a:ext cx="3566160" cy="2331720"/>
          </a:xfrm>
          <a:prstGeom prst="roundRect">
            <a:avLst/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  <a:effectLst>
            <a:outerShdw blurRad="2794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8513064" y="1463040"/>
            <a:ext cx="109728" cy="1874520"/>
          </a:xfrm>
          <a:prstGeom prst="round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695944" y="143560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certainty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8695944" y="1828800"/>
            <a:ext cx="297180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De‑risk late redesigns by establishing the correct federal pathway up front.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48640" y="3886200"/>
            <a:ext cx="3566160" cy="233172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  <a:effectLst>
            <a:outerShdw blurRad="2794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77240" y="4114800"/>
            <a:ext cx="109728" cy="1874520"/>
          </a:xfrm>
          <a:prstGeom prst="roundRect">
            <a:avLst/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60120" y="408736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Permit strategy clarity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960120" y="4480560"/>
            <a:ext cx="297180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impacts remain, the JD supports the right permit type and mitigation planning.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4416552" y="3886200"/>
            <a:ext cx="3566160" cy="2331720"/>
          </a:xfrm>
          <a:prstGeom prst="roundRect">
            <a:avLst/>
          </a:prstGeom>
          <a:solidFill>
            <a:srgbClr val="F5F3FF"/>
          </a:solidFill>
          <a:ln w="12700">
            <a:solidFill>
              <a:srgbClr val="DDD6FE"/>
            </a:solidFill>
            <a:prstDash val="solid"/>
          </a:ln>
          <a:effectLst>
            <a:outerShdw blurRad="2794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645152" y="4114800"/>
            <a:ext cx="109728" cy="1874520"/>
          </a:xfrm>
          <a:prstGeom prst="round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828032" y="408736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 confidence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4828032" y="4480560"/>
            <a:ext cx="297180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defensible determination helps lenders, buyers, and contractors price and plan realistically.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8284464" y="3886200"/>
            <a:ext cx="3566160" cy="2331720"/>
          </a:xfrm>
          <a:prstGeom prst="roundRect">
            <a:avLst/>
          </a:prstGeom>
          <a:solidFill>
            <a:srgbClr val="ECFEFF"/>
          </a:solidFill>
          <a:ln w="12700">
            <a:solidFill>
              <a:srgbClr val="A5F3FC"/>
            </a:solidFill>
            <a:prstDash val="solid"/>
          </a:ln>
          <a:effectLst>
            <a:outerShdw blurRad="27940" dist="127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8513064" y="4114800"/>
            <a:ext cx="109728" cy="1874520"/>
          </a:xfrm>
          <a:prstGeom prst="round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8695944" y="408736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Cleaner records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8695944" y="4480560"/>
            <a:ext cx="297180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Creates a durable environmental baseline for the project file and future transactions.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JD is a decision-support tool: it shifts risk left (earlier) where changes are cheapest.</a:t>
            </a:r>
            <a:endParaRPr lang="en-US" sz="1000" dirty="0"/>
          </a:p>
        </p:txBody>
      </p:sp>
      <p:pic>
        <p:nvPicPr>
          <p:cNvPr id="31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we get an AJD (high-level workflow)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Corps can also evaluate jurisdiction during permit review, but an AJD front-loads clarity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1109167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Typical sequence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914400" y="1874520"/>
            <a:ext cx="1024128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078992" y="2039112"/>
            <a:ext cx="420624" cy="420624"/>
          </a:xfrm>
          <a:prstGeom prst="ellipse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115568" y="2048256"/>
            <a:ext cx="347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664208" y="1929384"/>
            <a:ext cx="4206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Submit JD request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664208" y="2176272"/>
            <a:ext cx="928116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7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maps, site plan, and any prior delineation. Most requests can be submitted via USACE’s Regulatory Request System (RRS).</a:t>
            </a:r>
            <a:endParaRPr lang="en-US" sz="1270" dirty="0"/>
          </a:p>
        </p:txBody>
      </p:sp>
      <p:sp>
        <p:nvSpPr>
          <p:cNvPr id="12" name="Shape 10"/>
          <p:cNvSpPr/>
          <p:nvPr/>
        </p:nvSpPr>
        <p:spPr>
          <a:xfrm>
            <a:off x="914400" y="2715768"/>
            <a:ext cx="1024128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78992" y="2880360"/>
            <a:ext cx="420624" cy="420624"/>
          </a:xfrm>
          <a:prstGeom prst="ellipse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115568" y="2889504"/>
            <a:ext cx="347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664208" y="2770632"/>
            <a:ext cx="4206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Desktop + coordination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664208" y="3017520"/>
            <a:ext cx="928116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7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reviews available data (aerials, soils, hydrology) and confirms the review area and field needs.</a:t>
            </a:r>
            <a:endParaRPr lang="en-US" sz="1270" dirty="0"/>
          </a:p>
        </p:txBody>
      </p:sp>
      <p:sp>
        <p:nvSpPr>
          <p:cNvPr id="17" name="Shape 15"/>
          <p:cNvSpPr/>
          <p:nvPr/>
        </p:nvSpPr>
        <p:spPr>
          <a:xfrm>
            <a:off x="914400" y="3557016"/>
            <a:ext cx="1024128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1078992" y="3721608"/>
            <a:ext cx="420624" cy="420624"/>
          </a:xfrm>
          <a:prstGeom prst="ellipse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115568" y="3730752"/>
            <a:ext cx="347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664208" y="3611880"/>
            <a:ext cx="4206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Field verification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664208" y="3858768"/>
            <a:ext cx="928116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7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visit (often with consultant support) to verify wetlands/waters and delineation flags.</a:t>
            </a:r>
            <a:endParaRPr lang="en-US" sz="1270" dirty="0"/>
          </a:p>
        </p:txBody>
      </p:sp>
      <p:sp>
        <p:nvSpPr>
          <p:cNvPr id="22" name="Shape 20"/>
          <p:cNvSpPr/>
          <p:nvPr/>
        </p:nvSpPr>
        <p:spPr>
          <a:xfrm>
            <a:off x="914400" y="4398264"/>
            <a:ext cx="1024128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1078992" y="4562856"/>
            <a:ext cx="420624" cy="420624"/>
          </a:xfrm>
          <a:prstGeom prst="ellipse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1115568" y="4572000"/>
            <a:ext cx="347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664208" y="4453128"/>
            <a:ext cx="4206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issues AJD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664208" y="4700016"/>
            <a:ext cx="928116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7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Written determination with maps/figures that identify whether jurisdictional waters are present and their limits.</a:t>
            </a:r>
            <a:endParaRPr lang="en-US" sz="1270" dirty="0"/>
          </a:p>
        </p:txBody>
      </p:sp>
      <p:sp>
        <p:nvSpPr>
          <p:cNvPr id="27" name="Shape 25"/>
          <p:cNvSpPr/>
          <p:nvPr/>
        </p:nvSpPr>
        <p:spPr>
          <a:xfrm>
            <a:off x="914400" y="5239512"/>
            <a:ext cx="1024128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1078992" y="5404104"/>
            <a:ext cx="420624" cy="420624"/>
          </a:xfrm>
          <a:prstGeom prst="ellipse">
            <a:avLst/>
          </a:prstGeom>
          <a:solidFill>
            <a:srgbClr val="122B4D"/>
          </a:solidFill>
          <a:ln w="12700">
            <a:solidFill>
              <a:srgbClr val="122B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115568" y="5413248"/>
            <a:ext cx="347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664208" y="5294376"/>
            <a:ext cx="42062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+ permitting decisions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664208" y="5541264"/>
            <a:ext cx="928116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7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Avoid/minimize impacts. If impacts remain, determine 404 permit pathway and mitigation needs.</a:t>
            </a:r>
            <a:endParaRPr lang="en-US" sz="1270" dirty="0"/>
          </a:p>
        </p:txBody>
      </p:sp>
      <p:sp>
        <p:nvSpPr>
          <p:cNvPr id="32" name="Shape 30"/>
          <p:cNvSpPr/>
          <p:nvPr/>
        </p:nvSpPr>
        <p:spPr>
          <a:xfrm>
            <a:off x="914400" y="6053328"/>
            <a:ext cx="10241280" cy="320040"/>
          </a:xfrm>
          <a:prstGeom prst="roundRect">
            <a:avLst/>
          </a:prstGeom>
          <a:solidFill>
            <a:srgbClr val="F1F5F9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1097280" y="6089904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Note: USACE states a JD is not required to apply for or obtain a permit; jurisdiction is evaluated as part of permit review. We are requesting an AJD to de-risk early decisions.</a:t>
            </a:r>
            <a:endParaRPr lang="en-US" sz="1150" dirty="0"/>
          </a:p>
        </p:txBody>
      </p:sp>
      <p:sp>
        <p:nvSpPr>
          <p:cNvPr id="34" name="Shape 32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Submission channel: Regulatory Request System (RRS) or directly through the Omaha District SD Regulatory Office.</a:t>
            </a:r>
            <a:endParaRPr lang="en-US" sz="1000" dirty="0"/>
          </a:p>
        </p:txBody>
      </p:sp>
      <p:pic>
        <p:nvPicPr>
          <p:cNvPr id="36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will provide to support the JD request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it easy for USACE to review and verify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1109167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Inputs that typically strengthen a JD request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914400" y="1920240"/>
            <a:ext cx="5257800" cy="4389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355080" y="1920240"/>
            <a:ext cx="5285232" cy="4389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143000" y="2084832"/>
            <a:ext cx="4800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definition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143000" y="2377440"/>
            <a:ext cx="489204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description of the proposed activity and review area (maps + narrative).</a:t>
            </a:r>
            <a:endParaRPr lang="en-US" sz="13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site plan / concept layout (pads, roads, utilities, crossings).</a:t>
            </a:r>
            <a:endParaRPr lang="en-US" sz="13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Aerial imagery and parcel boundaries; access notes for field visit.</a:t>
            </a:r>
            <a:endParaRPr lang="en-US" sz="13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Existing environmental reports (if any) and photos of drainages/wet spots.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583680" y="2084832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22B4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support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583680" y="2377440"/>
            <a:ext cx="480060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 but helpful: a consultant wetland/waters delineation for USACE verification.</a:t>
            </a:r>
            <a:endParaRPr lang="en-US" sz="13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Soils/hydrology references (NRCS soils, topo contours, culverts, flow paths).</a:t>
            </a:r>
            <a:endParaRPr lang="en-US" sz="13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known prior permits, determinations, or agency correspondence for the parcel.</a:t>
            </a:r>
            <a:endParaRPr lang="en-US" sz="1300" dirty="0"/>
          </a:p>
          <a:p>
            <a:pPr marL="203200" indent="-2032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of contact list (landowner, consultant, surveyor, contractor).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we provide a delineation up front, USACE can focus on verification instead of starting from scratch.</a:t>
            </a:r>
            <a:endParaRPr lang="en-US" sz="1000" dirty="0"/>
          </a:p>
        </p:txBody>
      </p:sp>
      <p:pic>
        <p:nvPicPr>
          <p:cNvPr id="15" name="Image 0"/>
          <p:cNvPicPr>
            <a:picLocks noChangeAspect="1"/>
          </p:cNvPicPr>
          <p:nvPr/>
        </p:nvPicPr>
        <p:blipFill>
          <a:blip r:embed="rId3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713232"/>
          </a:xfrm>
          <a:prstGeom prst="rect">
            <a:avLst/>
          </a:prstGeom>
          <a:solidFill>
            <a:srgbClr val="0B1F3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0881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we coordinate with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438912"/>
            <a:ext cx="11430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Hermosa is within USACE Omaha District’s South Dakota Regulatory program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143000"/>
            <a:ext cx="11091672" cy="5257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  <a:effectLst>
            <a:outerShdw blurRad="31750" dist="1524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14400" y="141732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touchpoints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60120" y="1920240"/>
            <a:ext cx="566928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Omaha District — South Dakota Regulatory Office (Permits/JDs)</a:t>
            </a:r>
            <a:endParaRPr lang="en-US" sz="1500" dirty="0"/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team: landowner, engineer, surveyor, environmental consultant</a:t>
            </a:r>
            <a:endParaRPr lang="en-US" sz="1500" dirty="0"/>
          </a:p>
          <a:p>
            <a:pPr marL="228600" indent="-228600">
              <a:spcAft>
                <a:spcPts val="800"/>
              </a:spcAft>
              <a:buSzPct val="100000"/>
              <a:buChar char="•"/>
            </a:pPr>
            <a:r>
              <a:rPr lang="en-US" sz="15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Potential coordination: EPA (CWA), state/local permitting agencies (as applicable)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6629400" y="1691640"/>
            <a:ext cx="4800600" cy="2103120"/>
          </a:xfrm>
          <a:prstGeom prst="round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  <a:effectLst>
            <a:outerShdw blurRad="31750" dist="1524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Image 0" descr="/mnt/data/usace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69" y="1874520"/>
            <a:ext cx="595943" cy="4572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726680" y="1847088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USACE Omaha District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635240" y="2121408"/>
            <a:ext cx="3703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South Dakota Regulatory Office (Permits)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6903720" y="2450592"/>
            <a:ext cx="4389120" cy="5486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903720" y="2578608"/>
            <a:ext cx="4480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Phone: (605) 224‑8531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6903720" y="2907792"/>
            <a:ext cx="4480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9E2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Preferred submission: USACE Regulatory Request System (RRS)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914400" y="3977640"/>
            <a:ext cx="10698480" cy="2286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1143000" y="4114800"/>
            <a:ext cx="10241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Next-step checklist (actionable)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143000" y="4416552"/>
            <a:ext cx="1024128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Finalize the review area and gather base mapping (survey + aerial + concept plan).</a:t>
            </a:r>
            <a:endParaRPr lang="en-US" sz="135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 whether to retain a consultant for a delineation to speed verification.</a:t>
            </a:r>
            <a:endParaRPr lang="en-US" sz="135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Submit an AJD request via RRS (or coordinate directly with the SD Regulatory Office).</a:t>
            </a:r>
            <a:endParaRPr lang="en-US" sz="135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field verification; incorporate results into design and permitting decisions.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0" y="6565392"/>
            <a:ext cx="12188952" cy="292608"/>
          </a:xfrm>
          <a:prstGeom prst="rect">
            <a:avLst/>
          </a:prstGeom>
          <a:solidFill>
            <a:srgbClr val="E6EBF2"/>
          </a:solidFill>
          <a:ln w="12700">
            <a:solidFill>
              <a:srgbClr val="E6EB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548640" y="6601968"/>
            <a:ext cx="9601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Goal: complete the jurisdiction call before final civil design and bid-ready construction plans.</a:t>
            </a:r>
            <a:endParaRPr lang="en-US" sz="1000" dirty="0"/>
          </a:p>
        </p:txBody>
      </p:sp>
      <p:pic>
        <p:nvPicPr>
          <p:cNvPr id="20" name="Image 1"/>
          <p:cNvPicPr>
            <a:picLocks noChangeAspect="1"/>
          </p:cNvPicPr>
          <p:nvPr/>
        </p:nvPicPr>
        <p:blipFill>
          <a:blip r:embed="rId4">
            <a:alphaModFix amt="95000"/>
          </a:blip>
          <a:srcRect/>
          <a:stretch/>
        </p:blipFill>
        <p:spPr>
          <a:xfrm>
            <a:off x="11753329" y="6588252"/>
            <a:ext cx="267740" cy="246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2309</Words>
  <Application>Microsoft Office PowerPoint</Application>
  <PresentationFormat>Widescreen</PresentationFormat>
  <Paragraphs>155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Daniel Fife</cp:lastModifiedBy>
  <cp:revision>3</cp:revision>
  <dcterms:created xsi:type="dcterms:W3CDTF">2026-02-18T00:04:12Z</dcterms:created>
  <dcterms:modified xsi:type="dcterms:W3CDTF">2026-02-18T01:05:21Z</dcterms:modified>
</cp:coreProperties>
</file>