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handoutMasterIdLst>
    <p:handoutMasterId r:id="rId44"/>
  </p:handoutMasterIdLst>
  <p:sldIdLst>
    <p:sldId id="256" r:id="rId2"/>
    <p:sldId id="257" r:id="rId3"/>
    <p:sldId id="258" r:id="rId4"/>
    <p:sldId id="259" r:id="rId5"/>
    <p:sldId id="357" r:id="rId6"/>
    <p:sldId id="364" r:id="rId7"/>
    <p:sldId id="260" r:id="rId8"/>
    <p:sldId id="345" r:id="rId9"/>
    <p:sldId id="365" r:id="rId10"/>
    <p:sldId id="369" r:id="rId11"/>
    <p:sldId id="370" r:id="rId12"/>
    <p:sldId id="368" r:id="rId13"/>
    <p:sldId id="340" r:id="rId14"/>
    <p:sldId id="341" r:id="rId15"/>
    <p:sldId id="353" r:id="rId16"/>
    <p:sldId id="271" r:id="rId17"/>
    <p:sldId id="361" r:id="rId18"/>
    <p:sldId id="261" r:id="rId19"/>
    <p:sldId id="342" r:id="rId20"/>
    <p:sldId id="283" r:id="rId21"/>
    <p:sldId id="350" r:id="rId22"/>
    <p:sldId id="347" r:id="rId23"/>
    <p:sldId id="264" r:id="rId24"/>
    <p:sldId id="358" r:id="rId25"/>
    <p:sldId id="265" r:id="rId26"/>
    <p:sldId id="263" r:id="rId27"/>
    <p:sldId id="280" r:id="rId28"/>
    <p:sldId id="362" r:id="rId29"/>
    <p:sldId id="281" r:id="rId30"/>
    <p:sldId id="359" r:id="rId31"/>
    <p:sldId id="267" r:id="rId32"/>
    <p:sldId id="269" r:id="rId33"/>
    <p:sldId id="354" r:id="rId34"/>
    <p:sldId id="282" r:id="rId35"/>
    <p:sldId id="360" r:id="rId36"/>
    <p:sldId id="372" r:id="rId37"/>
    <p:sldId id="373" r:id="rId38"/>
    <p:sldId id="374" r:id="rId39"/>
    <p:sldId id="371" r:id="rId40"/>
    <p:sldId id="375" r:id="rId41"/>
    <p:sldId id="376"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812F90-C634-4C50-9C1E-27E164CE0BE7}">
          <p14:sldIdLst>
            <p14:sldId id="256"/>
            <p14:sldId id="257"/>
            <p14:sldId id="258"/>
            <p14:sldId id="259"/>
            <p14:sldId id="357"/>
            <p14:sldId id="364"/>
            <p14:sldId id="260"/>
            <p14:sldId id="345"/>
            <p14:sldId id="365"/>
            <p14:sldId id="369"/>
            <p14:sldId id="370"/>
            <p14:sldId id="368"/>
            <p14:sldId id="340"/>
            <p14:sldId id="341"/>
            <p14:sldId id="353"/>
            <p14:sldId id="271"/>
            <p14:sldId id="361"/>
            <p14:sldId id="261"/>
            <p14:sldId id="342"/>
            <p14:sldId id="283"/>
            <p14:sldId id="350"/>
            <p14:sldId id="347"/>
            <p14:sldId id="264"/>
            <p14:sldId id="358"/>
            <p14:sldId id="265"/>
            <p14:sldId id="263"/>
            <p14:sldId id="280"/>
            <p14:sldId id="362"/>
            <p14:sldId id="281"/>
            <p14:sldId id="359"/>
            <p14:sldId id="267"/>
            <p14:sldId id="269"/>
            <p14:sldId id="354"/>
            <p14:sldId id="282"/>
            <p14:sldId id="360"/>
            <p14:sldId id="372"/>
            <p14:sldId id="373"/>
            <p14:sldId id="374"/>
            <p14:sldId id="371"/>
            <p14:sldId id="375"/>
            <p14:sldId id="3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12" autoAdjust="0"/>
    <p:restoredTop sz="94660"/>
  </p:normalViewPr>
  <p:slideViewPr>
    <p:cSldViewPr>
      <p:cViewPr varScale="1">
        <p:scale>
          <a:sx n="105" d="100"/>
          <a:sy n="105" d="100"/>
        </p:scale>
        <p:origin x="1476"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1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2.png"/><Relationship Id="rId7" Type="http://schemas.openxmlformats.org/officeDocument/2006/relationships/image" Target="../media/image4.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27.svg"/><Relationship Id="rId4" Type="http://schemas.openxmlformats.org/officeDocument/2006/relationships/image" Target="../media/image33.svg"/><Relationship Id="rId9" Type="http://schemas.openxmlformats.org/officeDocument/2006/relationships/image" Target="../media/image26.pn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5.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2.png"/><Relationship Id="rId7" Type="http://schemas.openxmlformats.org/officeDocument/2006/relationships/image" Target="../media/image4.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27.svg"/><Relationship Id="rId4" Type="http://schemas.openxmlformats.org/officeDocument/2006/relationships/image" Target="../media/image33.svg"/><Relationship Id="rId9" Type="http://schemas.openxmlformats.org/officeDocument/2006/relationships/image" Target="../media/image2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B09BD6-E64D-4808-9ACB-5087ED71438A}" type="doc">
      <dgm:prSet loTypeId="urn:microsoft.com/office/officeart/2005/8/layout/hList1" loCatId="list" qsTypeId="urn:microsoft.com/office/officeart/2005/8/quickstyle/simple1" qsCatId="simple" csTypeId="urn:microsoft.com/office/officeart/2005/8/colors/colorful5" csCatId="colorful"/>
      <dgm:spPr/>
      <dgm:t>
        <a:bodyPr/>
        <a:lstStyle/>
        <a:p>
          <a:endParaRPr lang="en-US"/>
        </a:p>
      </dgm:t>
    </dgm:pt>
    <dgm:pt modelId="{89403A33-DC63-48A6-A2DA-E6EB8D993824}">
      <dgm:prSet/>
      <dgm:spPr/>
      <dgm:t>
        <a:bodyPr/>
        <a:lstStyle/>
        <a:p>
          <a:r>
            <a:rPr lang="en-US"/>
            <a:t>An official meeting is:  </a:t>
          </a:r>
        </a:p>
      </dgm:t>
    </dgm:pt>
    <dgm:pt modelId="{08C48FD3-BBA2-45BF-9421-55E18DE6720E}" type="parTrans" cxnId="{48C77411-9722-4B4E-85DD-D8DF33A28E9E}">
      <dgm:prSet/>
      <dgm:spPr/>
      <dgm:t>
        <a:bodyPr/>
        <a:lstStyle/>
        <a:p>
          <a:endParaRPr lang="en-US"/>
        </a:p>
      </dgm:t>
    </dgm:pt>
    <dgm:pt modelId="{EB1D4733-051A-4BB7-B2C9-62030C6D299D}" type="sibTrans" cxnId="{48C77411-9722-4B4E-85DD-D8DF33A28E9E}">
      <dgm:prSet/>
      <dgm:spPr/>
      <dgm:t>
        <a:bodyPr/>
        <a:lstStyle/>
        <a:p>
          <a:endParaRPr lang="en-US"/>
        </a:p>
      </dgm:t>
    </dgm:pt>
    <dgm:pt modelId="{27A74F07-1AEF-4283-AE48-82DC1658B4C0}">
      <dgm:prSet/>
      <dgm:spPr/>
      <dgm:t>
        <a:bodyPr/>
        <a:lstStyle/>
        <a:p>
          <a:r>
            <a:rPr lang="en-US"/>
            <a:t>“Any meeting of a quorum of a public body at which official business or public policy of that public body is discussed or decided … whether in person or by means of teleconference or electronic means.” </a:t>
          </a:r>
        </a:p>
      </dgm:t>
    </dgm:pt>
    <dgm:pt modelId="{1CFC9F45-3FD0-45AE-BC6C-2D8C20A7E212}" type="parTrans" cxnId="{8E63311F-78E2-41AE-90E6-F8768BF8E76A}">
      <dgm:prSet/>
      <dgm:spPr/>
      <dgm:t>
        <a:bodyPr/>
        <a:lstStyle/>
        <a:p>
          <a:endParaRPr lang="en-US"/>
        </a:p>
      </dgm:t>
    </dgm:pt>
    <dgm:pt modelId="{5A3446A5-F4BF-4BC0-A337-F5E741E94E07}" type="sibTrans" cxnId="{8E63311F-78E2-41AE-90E6-F8768BF8E76A}">
      <dgm:prSet/>
      <dgm:spPr/>
      <dgm:t>
        <a:bodyPr/>
        <a:lstStyle/>
        <a:p>
          <a:endParaRPr lang="en-US"/>
        </a:p>
      </dgm:t>
    </dgm:pt>
    <dgm:pt modelId="{E46282B1-D6DB-4FB8-A170-A0488FB3ED8E}">
      <dgm:prSet/>
      <dgm:spPr/>
      <dgm:t>
        <a:bodyPr/>
        <a:lstStyle/>
        <a:p>
          <a:r>
            <a:rPr lang="en-US"/>
            <a:t>SDCL 1-25-12(1)  	</a:t>
          </a:r>
        </a:p>
      </dgm:t>
    </dgm:pt>
    <dgm:pt modelId="{1A16C981-546A-4F8A-811F-426AEC59086B}" type="parTrans" cxnId="{691EF1C8-E748-422A-99B5-6EF0CFF2DD02}">
      <dgm:prSet/>
      <dgm:spPr/>
      <dgm:t>
        <a:bodyPr/>
        <a:lstStyle/>
        <a:p>
          <a:endParaRPr lang="en-US"/>
        </a:p>
      </dgm:t>
    </dgm:pt>
    <dgm:pt modelId="{9EEF2DF9-C6AF-4CEF-B35F-0B5FD28C03B0}" type="sibTrans" cxnId="{691EF1C8-E748-422A-99B5-6EF0CFF2DD02}">
      <dgm:prSet/>
      <dgm:spPr/>
      <dgm:t>
        <a:bodyPr/>
        <a:lstStyle/>
        <a:p>
          <a:endParaRPr lang="en-US"/>
        </a:p>
      </dgm:t>
    </dgm:pt>
    <dgm:pt modelId="{8D484D14-2FF6-4C91-B600-2A6E71781D3E}" type="pres">
      <dgm:prSet presAssocID="{1AB09BD6-E64D-4808-9ACB-5087ED71438A}" presName="Name0" presStyleCnt="0">
        <dgm:presLayoutVars>
          <dgm:dir/>
          <dgm:animLvl val="lvl"/>
          <dgm:resizeHandles val="exact"/>
        </dgm:presLayoutVars>
      </dgm:prSet>
      <dgm:spPr/>
    </dgm:pt>
    <dgm:pt modelId="{57E0FB8B-CAA4-4B3D-9017-19C56D265CC9}" type="pres">
      <dgm:prSet presAssocID="{89403A33-DC63-48A6-A2DA-E6EB8D993824}" presName="composite" presStyleCnt="0"/>
      <dgm:spPr/>
    </dgm:pt>
    <dgm:pt modelId="{C46C2566-6CFD-4597-84AF-0CA4E0B4C0DC}" type="pres">
      <dgm:prSet presAssocID="{89403A33-DC63-48A6-A2DA-E6EB8D993824}" presName="parTx" presStyleLbl="alignNode1" presStyleIdx="0" presStyleCnt="2">
        <dgm:presLayoutVars>
          <dgm:chMax val="0"/>
          <dgm:chPref val="0"/>
          <dgm:bulletEnabled val="1"/>
        </dgm:presLayoutVars>
      </dgm:prSet>
      <dgm:spPr/>
    </dgm:pt>
    <dgm:pt modelId="{5F26223C-F942-4E32-83F7-B5D03A867D12}" type="pres">
      <dgm:prSet presAssocID="{89403A33-DC63-48A6-A2DA-E6EB8D993824}" presName="desTx" presStyleLbl="alignAccFollowNode1" presStyleIdx="0" presStyleCnt="2">
        <dgm:presLayoutVars>
          <dgm:bulletEnabled val="1"/>
        </dgm:presLayoutVars>
      </dgm:prSet>
      <dgm:spPr/>
    </dgm:pt>
    <dgm:pt modelId="{ADF8F4D6-7325-4131-9233-F90CC7D2367E}" type="pres">
      <dgm:prSet presAssocID="{EB1D4733-051A-4BB7-B2C9-62030C6D299D}" presName="space" presStyleCnt="0"/>
      <dgm:spPr/>
    </dgm:pt>
    <dgm:pt modelId="{F74E73F4-F1CF-458F-9918-9DDD8EF55779}" type="pres">
      <dgm:prSet presAssocID="{27A74F07-1AEF-4283-AE48-82DC1658B4C0}" presName="composite" presStyleCnt="0"/>
      <dgm:spPr/>
    </dgm:pt>
    <dgm:pt modelId="{7203DA5E-2A64-41DB-A1EE-4F91EF2D77E4}" type="pres">
      <dgm:prSet presAssocID="{27A74F07-1AEF-4283-AE48-82DC1658B4C0}" presName="parTx" presStyleLbl="alignNode1" presStyleIdx="1" presStyleCnt="2">
        <dgm:presLayoutVars>
          <dgm:chMax val="0"/>
          <dgm:chPref val="0"/>
          <dgm:bulletEnabled val="1"/>
        </dgm:presLayoutVars>
      </dgm:prSet>
      <dgm:spPr/>
    </dgm:pt>
    <dgm:pt modelId="{FED71806-EBF3-48E7-95F3-113D77E9C446}" type="pres">
      <dgm:prSet presAssocID="{27A74F07-1AEF-4283-AE48-82DC1658B4C0}" presName="desTx" presStyleLbl="alignAccFollowNode1" presStyleIdx="1" presStyleCnt="2">
        <dgm:presLayoutVars>
          <dgm:bulletEnabled val="1"/>
        </dgm:presLayoutVars>
      </dgm:prSet>
      <dgm:spPr/>
    </dgm:pt>
  </dgm:ptLst>
  <dgm:cxnLst>
    <dgm:cxn modelId="{48C77411-9722-4B4E-85DD-D8DF33A28E9E}" srcId="{1AB09BD6-E64D-4808-9ACB-5087ED71438A}" destId="{89403A33-DC63-48A6-A2DA-E6EB8D993824}" srcOrd="0" destOrd="0" parTransId="{08C48FD3-BBA2-45BF-9421-55E18DE6720E}" sibTransId="{EB1D4733-051A-4BB7-B2C9-62030C6D299D}"/>
    <dgm:cxn modelId="{8E63311F-78E2-41AE-90E6-F8768BF8E76A}" srcId="{1AB09BD6-E64D-4808-9ACB-5087ED71438A}" destId="{27A74F07-1AEF-4283-AE48-82DC1658B4C0}" srcOrd="1" destOrd="0" parTransId="{1CFC9F45-3FD0-45AE-BC6C-2D8C20A7E212}" sibTransId="{5A3446A5-F4BF-4BC0-A337-F5E741E94E07}"/>
    <dgm:cxn modelId="{242B9484-37ED-41A7-A771-EF43BD6DC952}" type="presOf" srcId="{1AB09BD6-E64D-4808-9ACB-5087ED71438A}" destId="{8D484D14-2FF6-4C91-B600-2A6E71781D3E}" srcOrd="0" destOrd="0" presId="urn:microsoft.com/office/officeart/2005/8/layout/hList1"/>
    <dgm:cxn modelId="{80F4AFA2-5EE9-49F9-971A-C571F506F102}" type="presOf" srcId="{27A74F07-1AEF-4283-AE48-82DC1658B4C0}" destId="{7203DA5E-2A64-41DB-A1EE-4F91EF2D77E4}" srcOrd="0" destOrd="0" presId="urn:microsoft.com/office/officeart/2005/8/layout/hList1"/>
    <dgm:cxn modelId="{AA71DFB7-2CF4-40C8-AF16-26F650CEDB28}" type="presOf" srcId="{89403A33-DC63-48A6-A2DA-E6EB8D993824}" destId="{C46C2566-6CFD-4597-84AF-0CA4E0B4C0DC}" srcOrd="0" destOrd="0" presId="urn:microsoft.com/office/officeart/2005/8/layout/hList1"/>
    <dgm:cxn modelId="{691EF1C8-E748-422A-99B5-6EF0CFF2DD02}" srcId="{27A74F07-1AEF-4283-AE48-82DC1658B4C0}" destId="{E46282B1-D6DB-4FB8-A170-A0488FB3ED8E}" srcOrd="0" destOrd="0" parTransId="{1A16C981-546A-4F8A-811F-426AEC59086B}" sibTransId="{9EEF2DF9-C6AF-4CEF-B35F-0B5FD28C03B0}"/>
    <dgm:cxn modelId="{4399C7ED-1109-47F9-88B5-B5B016257E1E}" type="presOf" srcId="{E46282B1-D6DB-4FB8-A170-A0488FB3ED8E}" destId="{FED71806-EBF3-48E7-95F3-113D77E9C446}" srcOrd="0" destOrd="0" presId="urn:microsoft.com/office/officeart/2005/8/layout/hList1"/>
    <dgm:cxn modelId="{81AEE8A5-8E78-47B1-9E88-B1128A079BE4}" type="presParOf" srcId="{8D484D14-2FF6-4C91-B600-2A6E71781D3E}" destId="{57E0FB8B-CAA4-4B3D-9017-19C56D265CC9}" srcOrd="0" destOrd="0" presId="urn:microsoft.com/office/officeart/2005/8/layout/hList1"/>
    <dgm:cxn modelId="{9922B1B2-D845-4BB5-A3B4-CFCF9A43A268}" type="presParOf" srcId="{57E0FB8B-CAA4-4B3D-9017-19C56D265CC9}" destId="{C46C2566-6CFD-4597-84AF-0CA4E0B4C0DC}" srcOrd="0" destOrd="0" presId="urn:microsoft.com/office/officeart/2005/8/layout/hList1"/>
    <dgm:cxn modelId="{BF351A32-FC20-4A2C-8EBC-0EF2C454C70E}" type="presParOf" srcId="{57E0FB8B-CAA4-4B3D-9017-19C56D265CC9}" destId="{5F26223C-F942-4E32-83F7-B5D03A867D12}" srcOrd="1" destOrd="0" presId="urn:microsoft.com/office/officeart/2005/8/layout/hList1"/>
    <dgm:cxn modelId="{05335B13-DB60-4D02-AD76-0548024F1C37}" type="presParOf" srcId="{8D484D14-2FF6-4C91-B600-2A6E71781D3E}" destId="{ADF8F4D6-7325-4131-9233-F90CC7D2367E}" srcOrd="1" destOrd="0" presId="urn:microsoft.com/office/officeart/2005/8/layout/hList1"/>
    <dgm:cxn modelId="{E8616C0A-9E0E-4A55-B6A2-63FE30E8C124}" type="presParOf" srcId="{8D484D14-2FF6-4C91-B600-2A6E71781D3E}" destId="{F74E73F4-F1CF-458F-9918-9DDD8EF55779}" srcOrd="2" destOrd="0" presId="urn:microsoft.com/office/officeart/2005/8/layout/hList1"/>
    <dgm:cxn modelId="{608D8DFE-ACB4-49E2-AAB0-7C7606BDB9AC}" type="presParOf" srcId="{F74E73F4-F1CF-458F-9918-9DDD8EF55779}" destId="{7203DA5E-2A64-41DB-A1EE-4F91EF2D77E4}" srcOrd="0" destOrd="0" presId="urn:microsoft.com/office/officeart/2005/8/layout/hList1"/>
    <dgm:cxn modelId="{9A17136E-5DD5-4DC2-A7F3-B60092E6AC74}" type="presParOf" srcId="{F74E73F4-F1CF-458F-9918-9DDD8EF55779}" destId="{FED71806-EBF3-48E7-95F3-113D77E9C44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D32FDB1-69BA-4B51-B258-D078F97D758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178DB05-2387-4506-BF4A-FFD29D85D578}">
      <dgm:prSet/>
      <dgm:spPr/>
      <dgm:t>
        <a:bodyPr/>
        <a:lstStyle/>
        <a:p>
          <a:r>
            <a:rPr lang="en-US"/>
            <a:t>Teleconference: information exchanged by audio, video, or electronic medium – including the internet </a:t>
          </a:r>
        </a:p>
      </dgm:t>
    </dgm:pt>
    <dgm:pt modelId="{B9720963-77C5-486E-9563-CBEEAE524630}" type="parTrans" cxnId="{F422A98D-7AE5-49B3-B25F-F63562027DCA}">
      <dgm:prSet/>
      <dgm:spPr/>
      <dgm:t>
        <a:bodyPr/>
        <a:lstStyle/>
        <a:p>
          <a:endParaRPr lang="en-US"/>
        </a:p>
      </dgm:t>
    </dgm:pt>
    <dgm:pt modelId="{34D1DDCE-5EA6-41BD-8545-268C5F7DC0B0}" type="sibTrans" cxnId="{F422A98D-7AE5-49B3-B25F-F63562027DCA}">
      <dgm:prSet/>
      <dgm:spPr/>
      <dgm:t>
        <a:bodyPr/>
        <a:lstStyle/>
        <a:p>
          <a:endParaRPr lang="en-US"/>
        </a:p>
      </dgm:t>
    </dgm:pt>
    <dgm:pt modelId="{3F98154E-D094-4633-B83D-C1C7DDC9B4B8}">
      <dgm:prSet/>
      <dgm:spPr/>
      <dgm:t>
        <a:bodyPr/>
        <a:lstStyle/>
        <a:p>
          <a:r>
            <a:rPr lang="en-US"/>
            <a:t>SDCL 1-25-12(5) </a:t>
          </a:r>
        </a:p>
      </dgm:t>
    </dgm:pt>
    <dgm:pt modelId="{119EDA30-2DDA-488E-952F-AF42D5681109}" type="parTrans" cxnId="{04C03155-0F37-4FE5-B1E6-FB423DD75ECF}">
      <dgm:prSet/>
      <dgm:spPr/>
      <dgm:t>
        <a:bodyPr/>
        <a:lstStyle/>
        <a:p>
          <a:endParaRPr lang="en-US"/>
        </a:p>
      </dgm:t>
    </dgm:pt>
    <dgm:pt modelId="{CA8725AF-EF37-41DE-84E5-F2D5D9790ED3}" type="sibTrans" cxnId="{04C03155-0F37-4FE5-B1E6-FB423DD75ECF}">
      <dgm:prSet/>
      <dgm:spPr/>
      <dgm:t>
        <a:bodyPr/>
        <a:lstStyle/>
        <a:p>
          <a:endParaRPr lang="en-US"/>
        </a:p>
      </dgm:t>
    </dgm:pt>
    <dgm:pt modelId="{6B4009A5-BAF1-4F85-935D-016C3F0C7B6A}">
      <dgm:prSet/>
      <dgm:spPr/>
      <dgm:t>
        <a:bodyPr/>
        <a:lstStyle/>
        <a:p>
          <a:r>
            <a:rPr lang="en-US"/>
            <a:t>Member is present if answers present during roll call  </a:t>
          </a:r>
        </a:p>
      </dgm:t>
    </dgm:pt>
    <dgm:pt modelId="{8171F2EA-A412-4DE3-944E-714CEF86F4E3}" type="parTrans" cxnId="{93C157D9-7081-4ACF-B4A6-7AC0270F306C}">
      <dgm:prSet/>
      <dgm:spPr/>
      <dgm:t>
        <a:bodyPr/>
        <a:lstStyle/>
        <a:p>
          <a:endParaRPr lang="en-US"/>
        </a:p>
      </dgm:t>
    </dgm:pt>
    <dgm:pt modelId="{4831189D-72AD-435E-A6C0-A4953FDD4FCE}" type="sibTrans" cxnId="{93C157D9-7081-4ACF-B4A6-7AC0270F306C}">
      <dgm:prSet/>
      <dgm:spPr/>
      <dgm:t>
        <a:bodyPr/>
        <a:lstStyle/>
        <a:p>
          <a:endParaRPr lang="en-US"/>
        </a:p>
      </dgm:t>
    </dgm:pt>
    <dgm:pt modelId="{4143288D-17D5-4D9A-A8A9-1A23ACADC633}">
      <dgm:prSet/>
      <dgm:spPr/>
      <dgm:t>
        <a:bodyPr/>
        <a:lstStyle/>
        <a:p>
          <a:r>
            <a:rPr lang="en-US"/>
            <a:t>Votes may be taken by </a:t>
          </a:r>
          <a:r>
            <a:rPr lang="en-US" u="sng"/>
            <a:t>voice vote </a:t>
          </a:r>
          <a:r>
            <a:rPr lang="en-US"/>
            <a:t>unless a member votes in the negative – then vote must proceed via </a:t>
          </a:r>
          <a:r>
            <a:rPr lang="en-US" u="sng"/>
            <a:t>roll call </a:t>
          </a:r>
          <a:endParaRPr lang="en-US"/>
        </a:p>
      </dgm:t>
    </dgm:pt>
    <dgm:pt modelId="{EE597C77-604B-4A6E-9FE2-52444D164B43}" type="parTrans" cxnId="{B509113E-8AFD-48FC-951F-C7D8D688C74D}">
      <dgm:prSet/>
      <dgm:spPr/>
      <dgm:t>
        <a:bodyPr/>
        <a:lstStyle/>
        <a:p>
          <a:endParaRPr lang="en-US"/>
        </a:p>
      </dgm:t>
    </dgm:pt>
    <dgm:pt modelId="{3BCF5125-2AF1-4004-B6D0-D27FB946686B}" type="sibTrans" cxnId="{B509113E-8AFD-48FC-951F-C7D8D688C74D}">
      <dgm:prSet/>
      <dgm:spPr/>
      <dgm:t>
        <a:bodyPr/>
        <a:lstStyle/>
        <a:p>
          <a:endParaRPr lang="en-US"/>
        </a:p>
      </dgm:t>
    </dgm:pt>
    <dgm:pt modelId="{FC6325F7-A3EC-41B4-8E30-6C526BAFF676}" type="pres">
      <dgm:prSet presAssocID="{1D32FDB1-69BA-4B51-B258-D078F97D758A}" presName="root" presStyleCnt="0">
        <dgm:presLayoutVars>
          <dgm:dir/>
          <dgm:resizeHandles val="exact"/>
        </dgm:presLayoutVars>
      </dgm:prSet>
      <dgm:spPr/>
    </dgm:pt>
    <dgm:pt modelId="{A59293BC-424A-4895-BDDB-298BFCEE9FD0}" type="pres">
      <dgm:prSet presAssocID="{C178DB05-2387-4506-BF4A-FFD29D85D578}" presName="compNode" presStyleCnt="0"/>
      <dgm:spPr/>
    </dgm:pt>
    <dgm:pt modelId="{9992FA5E-9D7D-428F-86E0-C67BDA36DF12}" type="pres">
      <dgm:prSet presAssocID="{C178DB05-2387-4506-BF4A-FFD29D85D578}" presName="bgRect" presStyleLbl="bgShp" presStyleIdx="0" presStyleCnt="3"/>
      <dgm:spPr/>
    </dgm:pt>
    <dgm:pt modelId="{4255DCD4-0C44-45DC-9C27-E0361A09F36B}" type="pres">
      <dgm:prSet presAssocID="{C178DB05-2387-4506-BF4A-FFD29D85D57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dcast"/>
        </a:ext>
      </dgm:extLst>
    </dgm:pt>
    <dgm:pt modelId="{D1C90CD2-155D-4A35-9E16-CAB4FAB447E3}" type="pres">
      <dgm:prSet presAssocID="{C178DB05-2387-4506-BF4A-FFD29D85D578}" presName="spaceRect" presStyleCnt="0"/>
      <dgm:spPr/>
    </dgm:pt>
    <dgm:pt modelId="{76D09E2C-33D6-4C28-BC33-734A9D03FDF0}" type="pres">
      <dgm:prSet presAssocID="{C178DB05-2387-4506-BF4A-FFD29D85D578}" presName="parTx" presStyleLbl="revTx" presStyleIdx="0" presStyleCnt="4">
        <dgm:presLayoutVars>
          <dgm:chMax val="0"/>
          <dgm:chPref val="0"/>
        </dgm:presLayoutVars>
      </dgm:prSet>
      <dgm:spPr/>
    </dgm:pt>
    <dgm:pt modelId="{B05F6412-9D0E-4BC2-A428-1212E945C7F1}" type="pres">
      <dgm:prSet presAssocID="{C178DB05-2387-4506-BF4A-FFD29D85D578}" presName="desTx" presStyleLbl="revTx" presStyleIdx="1" presStyleCnt="4">
        <dgm:presLayoutVars/>
      </dgm:prSet>
      <dgm:spPr/>
    </dgm:pt>
    <dgm:pt modelId="{70243C8A-C87A-443A-9EF5-303F5B70D9CB}" type="pres">
      <dgm:prSet presAssocID="{34D1DDCE-5EA6-41BD-8545-268C5F7DC0B0}" presName="sibTrans" presStyleCnt="0"/>
      <dgm:spPr/>
    </dgm:pt>
    <dgm:pt modelId="{6B07E128-97B2-4DA1-B13C-78ED7C3EF062}" type="pres">
      <dgm:prSet presAssocID="{6B4009A5-BAF1-4F85-935D-016C3F0C7B6A}" presName="compNode" presStyleCnt="0"/>
      <dgm:spPr/>
    </dgm:pt>
    <dgm:pt modelId="{91CF3253-09EF-42C5-98FC-CA98081628C1}" type="pres">
      <dgm:prSet presAssocID="{6B4009A5-BAF1-4F85-935D-016C3F0C7B6A}" presName="bgRect" presStyleLbl="bgShp" presStyleIdx="1" presStyleCnt="3"/>
      <dgm:spPr/>
    </dgm:pt>
    <dgm:pt modelId="{EF62808F-14A7-4AD0-9946-08C1025ECA4A}" type="pres">
      <dgm:prSet presAssocID="{6B4009A5-BAF1-4F85-935D-016C3F0C7B6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eiver"/>
        </a:ext>
      </dgm:extLst>
    </dgm:pt>
    <dgm:pt modelId="{81DAE888-DEA8-4AF2-B533-4EC6BDDCC873}" type="pres">
      <dgm:prSet presAssocID="{6B4009A5-BAF1-4F85-935D-016C3F0C7B6A}" presName="spaceRect" presStyleCnt="0"/>
      <dgm:spPr/>
    </dgm:pt>
    <dgm:pt modelId="{A0D2B079-89A5-4658-9383-A9BD3419F28E}" type="pres">
      <dgm:prSet presAssocID="{6B4009A5-BAF1-4F85-935D-016C3F0C7B6A}" presName="parTx" presStyleLbl="revTx" presStyleIdx="2" presStyleCnt="4">
        <dgm:presLayoutVars>
          <dgm:chMax val="0"/>
          <dgm:chPref val="0"/>
        </dgm:presLayoutVars>
      </dgm:prSet>
      <dgm:spPr/>
    </dgm:pt>
    <dgm:pt modelId="{CA76AF99-85AC-406C-9C36-551F02DFD6D9}" type="pres">
      <dgm:prSet presAssocID="{4831189D-72AD-435E-A6C0-A4953FDD4FCE}" presName="sibTrans" presStyleCnt="0"/>
      <dgm:spPr/>
    </dgm:pt>
    <dgm:pt modelId="{5742E92B-6F8F-4676-B97A-98CB3D44C9CA}" type="pres">
      <dgm:prSet presAssocID="{4143288D-17D5-4D9A-A8A9-1A23ACADC633}" presName="compNode" presStyleCnt="0"/>
      <dgm:spPr/>
    </dgm:pt>
    <dgm:pt modelId="{4AD6D5A9-C493-4DE2-A6DD-A48BE3F0B11E}" type="pres">
      <dgm:prSet presAssocID="{4143288D-17D5-4D9A-A8A9-1A23ACADC633}" presName="bgRect" presStyleLbl="bgShp" presStyleIdx="2" presStyleCnt="3"/>
      <dgm:spPr/>
    </dgm:pt>
    <dgm:pt modelId="{A0F30D8D-A32A-4B2E-8DB7-DDC665039834}" type="pres">
      <dgm:prSet presAssocID="{4143288D-17D5-4D9A-A8A9-1A23ACADC63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043A2B1-77E1-4E55-A7D3-C6FBDC72B59B}" type="pres">
      <dgm:prSet presAssocID="{4143288D-17D5-4D9A-A8A9-1A23ACADC633}" presName="spaceRect" presStyleCnt="0"/>
      <dgm:spPr/>
    </dgm:pt>
    <dgm:pt modelId="{6C1E0CBE-970A-4466-BE66-C06787C418AF}" type="pres">
      <dgm:prSet presAssocID="{4143288D-17D5-4D9A-A8A9-1A23ACADC633}" presName="parTx" presStyleLbl="revTx" presStyleIdx="3" presStyleCnt="4">
        <dgm:presLayoutVars>
          <dgm:chMax val="0"/>
          <dgm:chPref val="0"/>
        </dgm:presLayoutVars>
      </dgm:prSet>
      <dgm:spPr/>
    </dgm:pt>
  </dgm:ptLst>
  <dgm:cxnLst>
    <dgm:cxn modelId="{A9AE4125-29CC-4679-9F6E-2E3C21898E0F}" type="presOf" srcId="{1D32FDB1-69BA-4B51-B258-D078F97D758A}" destId="{FC6325F7-A3EC-41B4-8E30-6C526BAFF676}" srcOrd="0" destOrd="0" presId="urn:microsoft.com/office/officeart/2018/2/layout/IconVerticalSolidList"/>
    <dgm:cxn modelId="{B509113E-8AFD-48FC-951F-C7D8D688C74D}" srcId="{1D32FDB1-69BA-4B51-B258-D078F97D758A}" destId="{4143288D-17D5-4D9A-A8A9-1A23ACADC633}" srcOrd="2" destOrd="0" parTransId="{EE597C77-604B-4A6E-9FE2-52444D164B43}" sibTransId="{3BCF5125-2AF1-4004-B6D0-D27FB946686B}"/>
    <dgm:cxn modelId="{AD6F573F-FE74-4250-9DC2-1796CF47F0D0}" type="presOf" srcId="{6B4009A5-BAF1-4F85-935D-016C3F0C7B6A}" destId="{A0D2B079-89A5-4658-9383-A9BD3419F28E}" srcOrd="0" destOrd="0" presId="urn:microsoft.com/office/officeart/2018/2/layout/IconVerticalSolidList"/>
    <dgm:cxn modelId="{7C77B648-10E8-4995-A6D5-8AE8ACEE8DB0}" type="presOf" srcId="{3F98154E-D094-4633-B83D-C1C7DDC9B4B8}" destId="{B05F6412-9D0E-4BC2-A428-1212E945C7F1}" srcOrd="0" destOrd="0" presId="urn:microsoft.com/office/officeart/2018/2/layout/IconVerticalSolidList"/>
    <dgm:cxn modelId="{04C03155-0F37-4FE5-B1E6-FB423DD75ECF}" srcId="{C178DB05-2387-4506-BF4A-FFD29D85D578}" destId="{3F98154E-D094-4633-B83D-C1C7DDC9B4B8}" srcOrd="0" destOrd="0" parTransId="{119EDA30-2DDA-488E-952F-AF42D5681109}" sibTransId="{CA8725AF-EF37-41DE-84E5-F2D5D9790ED3}"/>
    <dgm:cxn modelId="{F422A98D-7AE5-49B3-B25F-F63562027DCA}" srcId="{1D32FDB1-69BA-4B51-B258-D078F97D758A}" destId="{C178DB05-2387-4506-BF4A-FFD29D85D578}" srcOrd="0" destOrd="0" parTransId="{B9720963-77C5-486E-9563-CBEEAE524630}" sibTransId="{34D1DDCE-5EA6-41BD-8545-268C5F7DC0B0}"/>
    <dgm:cxn modelId="{BE81659C-452A-41B6-9139-BB04B383E6F6}" type="presOf" srcId="{4143288D-17D5-4D9A-A8A9-1A23ACADC633}" destId="{6C1E0CBE-970A-4466-BE66-C06787C418AF}" srcOrd="0" destOrd="0" presId="urn:microsoft.com/office/officeart/2018/2/layout/IconVerticalSolidList"/>
    <dgm:cxn modelId="{31B49BAE-F58C-4E9A-A0BD-2D8B916AC168}" type="presOf" srcId="{C178DB05-2387-4506-BF4A-FFD29D85D578}" destId="{76D09E2C-33D6-4C28-BC33-734A9D03FDF0}" srcOrd="0" destOrd="0" presId="urn:microsoft.com/office/officeart/2018/2/layout/IconVerticalSolidList"/>
    <dgm:cxn modelId="{93C157D9-7081-4ACF-B4A6-7AC0270F306C}" srcId="{1D32FDB1-69BA-4B51-B258-D078F97D758A}" destId="{6B4009A5-BAF1-4F85-935D-016C3F0C7B6A}" srcOrd="1" destOrd="0" parTransId="{8171F2EA-A412-4DE3-944E-714CEF86F4E3}" sibTransId="{4831189D-72AD-435E-A6C0-A4953FDD4FCE}"/>
    <dgm:cxn modelId="{B4CF1B3F-31C5-41C0-B251-5A53B5A4A5C6}" type="presParOf" srcId="{FC6325F7-A3EC-41B4-8E30-6C526BAFF676}" destId="{A59293BC-424A-4895-BDDB-298BFCEE9FD0}" srcOrd="0" destOrd="0" presId="urn:microsoft.com/office/officeart/2018/2/layout/IconVerticalSolidList"/>
    <dgm:cxn modelId="{12896FD3-10D4-420C-8735-71BBDF5DCC2F}" type="presParOf" srcId="{A59293BC-424A-4895-BDDB-298BFCEE9FD0}" destId="{9992FA5E-9D7D-428F-86E0-C67BDA36DF12}" srcOrd="0" destOrd="0" presId="urn:microsoft.com/office/officeart/2018/2/layout/IconVerticalSolidList"/>
    <dgm:cxn modelId="{73DF2367-5DE5-4DA5-8AF4-493C25CF8831}" type="presParOf" srcId="{A59293BC-424A-4895-BDDB-298BFCEE9FD0}" destId="{4255DCD4-0C44-45DC-9C27-E0361A09F36B}" srcOrd="1" destOrd="0" presId="urn:microsoft.com/office/officeart/2018/2/layout/IconVerticalSolidList"/>
    <dgm:cxn modelId="{5057FA89-3534-49F5-AC00-0ED71B9D90A9}" type="presParOf" srcId="{A59293BC-424A-4895-BDDB-298BFCEE9FD0}" destId="{D1C90CD2-155D-4A35-9E16-CAB4FAB447E3}" srcOrd="2" destOrd="0" presId="urn:microsoft.com/office/officeart/2018/2/layout/IconVerticalSolidList"/>
    <dgm:cxn modelId="{89D6449A-6082-4F85-9191-75FDF58EE95D}" type="presParOf" srcId="{A59293BC-424A-4895-BDDB-298BFCEE9FD0}" destId="{76D09E2C-33D6-4C28-BC33-734A9D03FDF0}" srcOrd="3" destOrd="0" presId="urn:microsoft.com/office/officeart/2018/2/layout/IconVerticalSolidList"/>
    <dgm:cxn modelId="{E58DA593-C841-461D-B70C-C41A9C313C50}" type="presParOf" srcId="{A59293BC-424A-4895-BDDB-298BFCEE9FD0}" destId="{B05F6412-9D0E-4BC2-A428-1212E945C7F1}" srcOrd="4" destOrd="0" presId="urn:microsoft.com/office/officeart/2018/2/layout/IconVerticalSolidList"/>
    <dgm:cxn modelId="{CA4C749E-F37B-4AC3-8354-7B00CAA4EBC6}" type="presParOf" srcId="{FC6325F7-A3EC-41B4-8E30-6C526BAFF676}" destId="{70243C8A-C87A-443A-9EF5-303F5B70D9CB}" srcOrd="1" destOrd="0" presId="urn:microsoft.com/office/officeart/2018/2/layout/IconVerticalSolidList"/>
    <dgm:cxn modelId="{7439B989-3DEA-4F86-9830-51C260A3D8A1}" type="presParOf" srcId="{FC6325F7-A3EC-41B4-8E30-6C526BAFF676}" destId="{6B07E128-97B2-4DA1-B13C-78ED7C3EF062}" srcOrd="2" destOrd="0" presId="urn:microsoft.com/office/officeart/2018/2/layout/IconVerticalSolidList"/>
    <dgm:cxn modelId="{A74108BD-A8B6-4C41-9750-3EE6BCE5AE27}" type="presParOf" srcId="{6B07E128-97B2-4DA1-B13C-78ED7C3EF062}" destId="{91CF3253-09EF-42C5-98FC-CA98081628C1}" srcOrd="0" destOrd="0" presId="urn:microsoft.com/office/officeart/2018/2/layout/IconVerticalSolidList"/>
    <dgm:cxn modelId="{09FDCFCE-8901-4ECD-BE09-2BFE64A1FF2D}" type="presParOf" srcId="{6B07E128-97B2-4DA1-B13C-78ED7C3EF062}" destId="{EF62808F-14A7-4AD0-9946-08C1025ECA4A}" srcOrd="1" destOrd="0" presId="urn:microsoft.com/office/officeart/2018/2/layout/IconVerticalSolidList"/>
    <dgm:cxn modelId="{E12006D8-17D0-4A23-98AE-FDAC1B583B13}" type="presParOf" srcId="{6B07E128-97B2-4DA1-B13C-78ED7C3EF062}" destId="{81DAE888-DEA8-4AF2-B533-4EC6BDDCC873}" srcOrd="2" destOrd="0" presId="urn:microsoft.com/office/officeart/2018/2/layout/IconVerticalSolidList"/>
    <dgm:cxn modelId="{118A288D-B4CD-4DB3-8BBF-DCC6BF7B8843}" type="presParOf" srcId="{6B07E128-97B2-4DA1-B13C-78ED7C3EF062}" destId="{A0D2B079-89A5-4658-9383-A9BD3419F28E}" srcOrd="3" destOrd="0" presId="urn:microsoft.com/office/officeart/2018/2/layout/IconVerticalSolidList"/>
    <dgm:cxn modelId="{3908CDC9-BF9E-4D5A-BE56-E576922BD31F}" type="presParOf" srcId="{FC6325F7-A3EC-41B4-8E30-6C526BAFF676}" destId="{CA76AF99-85AC-406C-9C36-551F02DFD6D9}" srcOrd="3" destOrd="0" presId="urn:microsoft.com/office/officeart/2018/2/layout/IconVerticalSolidList"/>
    <dgm:cxn modelId="{668E7E21-F054-4D62-B095-94196801FD19}" type="presParOf" srcId="{FC6325F7-A3EC-41B4-8E30-6C526BAFF676}" destId="{5742E92B-6F8F-4676-B97A-98CB3D44C9CA}" srcOrd="4" destOrd="0" presId="urn:microsoft.com/office/officeart/2018/2/layout/IconVerticalSolidList"/>
    <dgm:cxn modelId="{989A439C-6CDD-4CFF-8111-6B1A2C74FCD2}" type="presParOf" srcId="{5742E92B-6F8F-4676-B97A-98CB3D44C9CA}" destId="{4AD6D5A9-C493-4DE2-A6DD-A48BE3F0B11E}" srcOrd="0" destOrd="0" presId="urn:microsoft.com/office/officeart/2018/2/layout/IconVerticalSolidList"/>
    <dgm:cxn modelId="{3FEAB014-6585-41DE-9BAB-2F3385BCC375}" type="presParOf" srcId="{5742E92B-6F8F-4676-B97A-98CB3D44C9CA}" destId="{A0F30D8D-A32A-4B2E-8DB7-DDC665039834}" srcOrd="1" destOrd="0" presId="urn:microsoft.com/office/officeart/2018/2/layout/IconVerticalSolidList"/>
    <dgm:cxn modelId="{55D0E76D-2CC4-4269-B2FD-1076F1E1B723}" type="presParOf" srcId="{5742E92B-6F8F-4676-B97A-98CB3D44C9CA}" destId="{C043A2B1-77E1-4E55-A7D3-C6FBDC72B59B}" srcOrd="2" destOrd="0" presId="urn:microsoft.com/office/officeart/2018/2/layout/IconVerticalSolidList"/>
    <dgm:cxn modelId="{D8566613-9B0E-4226-ACC5-8725A773A601}" type="presParOf" srcId="{5742E92B-6F8F-4676-B97A-98CB3D44C9CA}" destId="{6C1E0CBE-970A-4466-BE66-C06787C418A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BB9A34-8694-429F-B77F-E5363F49B2B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A9C253E-90DF-483C-99E4-71D147E6F774}">
      <dgm:prSet/>
      <dgm:spPr/>
      <dgm:t>
        <a:bodyPr/>
        <a:lstStyle/>
        <a:p>
          <a:r>
            <a:rPr lang="en-US"/>
            <a:t>Board enters executive session to discuss litigation strategy.</a:t>
          </a:r>
        </a:p>
      </dgm:t>
    </dgm:pt>
    <dgm:pt modelId="{7FBAA6C0-19B0-4179-B94D-F6FB26B76DD6}" type="parTrans" cxnId="{8E5F52E2-0FE7-445A-B015-32CA376C56F0}">
      <dgm:prSet/>
      <dgm:spPr/>
      <dgm:t>
        <a:bodyPr/>
        <a:lstStyle/>
        <a:p>
          <a:endParaRPr lang="en-US"/>
        </a:p>
      </dgm:t>
    </dgm:pt>
    <dgm:pt modelId="{85571BB7-F970-42F3-9732-28430CC09470}" type="sibTrans" cxnId="{8E5F52E2-0FE7-445A-B015-32CA376C56F0}">
      <dgm:prSet/>
      <dgm:spPr/>
      <dgm:t>
        <a:bodyPr/>
        <a:lstStyle/>
        <a:p>
          <a:endParaRPr lang="en-US"/>
        </a:p>
      </dgm:t>
    </dgm:pt>
    <dgm:pt modelId="{BEFE3B94-B15C-407A-B31D-7D9E12A10240}">
      <dgm:prSet/>
      <dgm:spPr/>
      <dgm:t>
        <a:bodyPr/>
        <a:lstStyle/>
        <a:p>
          <a:r>
            <a:rPr lang="en-US"/>
            <a:t>While closed, members begin discussing future zoning changes.</a:t>
          </a:r>
        </a:p>
      </dgm:t>
    </dgm:pt>
    <dgm:pt modelId="{23DD4EFD-3BD1-44A3-8880-3A07E834C6F5}" type="parTrans" cxnId="{69F44654-6E64-4770-9B6F-2B7ED6A7D860}">
      <dgm:prSet/>
      <dgm:spPr/>
      <dgm:t>
        <a:bodyPr/>
        <a:lstStyle/>
        <a:p>
          <a:endParaRPr lang="en-US"/>
        </a:p>
      </dgm:t>
    </dgm:pt>
    <dgm:pt modelId="{AD2136CC-4257-4164-8C10-10A4FB886CEC}" type="sibTrans" cxnId="{69F44654-6E64-4770-9B6F-2B7ED6A7D860}">
      <dgm:prSet/>
      <dgm:spPr/>
      <dgm:t>
        <a:bodyPr/>
        <a:lstStyle/>
        <a:p>
          <a:endParaRPr lang="en-US"/>
        </a:p>
      </dgm:t>
    </dgm:pt>
    <dgm:pt modelId="{C9BF545A-69AC-4B58-BE84-ED75030BB7A7}">
      <dgm:prSet/>
      <dgm:spPr/>
      <dgm:t>
        <a:bodyPr/>
        <a:lstStyle/>
        <a:p>
          <a:r>
            <a:rPr lang="en-US"/>
            <a:t>What went wrong? What should have happened instead?</a:t>
          </a:r>
        </a:p>
      </dgm:t>
    </dgm:pt>
    <dgm:pt modelId="{0EE1E4F8-E402-4966-B9CF-F5E646D6E902}" type="parTrans" cxnId="{B332CC33-F1C0-4AE3-91D2-BB1DF9C08CF9}">
      <dgm:prSet/>
      <dgm:spPr/>
      <dgm:t>
        <a:bodyPr/>
        <a:lstStyle/>
        <a:p>
          <a:endParaRPr lang="en-US"/>
        </a:p>
      </dgm:t>
    </dgm:pt>
    <dgm:pt modelId="{9EC75B73-029E-4F5C-8BCF-EA19AEABCE76}" type="sibTrans" cxnId="{B332CC33-F1C0-4AE3-91D2-BB1DF9C08CF9}">
      <dgm:prSet/>
      <dgm:spPr/>
      <dgm:t>
        <a:bodyPr/>
        <a:lstStyle/>
        <a:p>
          <a:endParaRPr lang="en-US"/>
        </a:p>
      </dgm:t>
    </dgm:pt>
    <dgm:pt modelId="{BFCD0649-2097-48B3-84A3-57AE6B1140E5}" type="pres">
      <dgm:prSet presAssocID="{18BB9A34-8694-429F-B77F-E5363F49B2BE}" presName="diagram" presStyleCnt="0">
        <dgm:presLayoutVars>
          <dgm:dir/>
          <dgm:resizeHandles val="exact"/>
        </dgm:presLayoutVars>
      </dgm:prSet>
      <dgm:spPr/>
    </dgm:pt>
    <dgm:pt modelId="{1C2871BF-1533-408B-9801-09DB44933639}" type="pres">
      <dgm:prSet presAssocID="{AA9C253E-90DF-483C-99E4-71D147E6F774}" presName="node" presStyleLbl="node1" presStyleIdx="0" presStyleCnt="3">
        <dgm:presLayoutVars>
          <dgm:bulletEnabled val="1"/>
        </dgm:presLayoutVars>
      </dgm:prSet>
      <dgm:spPr/>
    </dgm:pt>
    <dgm:pt modelId="{A2738F23-1A1F-4B5C-A8FF-3E1B7669B6C0}" type="pres">
      <dgm:prSet presAssocID="{85571BB7-F970-42F3-9732-28430CC09470}" presName="sibTrans" presStyleCnt="0"/>
      <dgm:spPr/>
    </dgm:pt>
    <dgm:pt modelId="{6B5E67DE-8101-438A-864A-3907183A3F3D}" type="pres">
      <dgm:prSet presAssocID="{BEFE3B94-B15C-407A-B31D-7D9E12A10240}" presName="node" presStyleLbl="node1" presStyleIdx="1" presStyleCnt="3">
        <dgm:presLayoutVars>
          <dgm:bulletEnabled val="1"/>
        </dgm:presLayoutVars>
      </dgm:prSet>
      <dgm:spPr/>
    </dgm:pt>
    <dgm:pt modelId="{60B9D664-71D2-47B8-BF2A-B43DE98145BA}" type="pres">
      <dgm:prSet presAssocID="{AD2136CC-4257-4164-8C10-10A4FB886CEC}" presName="sibTrans" presStyleCnt="0"/>
      <dgm:spPr/>
    </dgm:pt>
    <dgm:pt modelId="{174A3BC3-4DA3-4620-A1A3-7A81D23CD434}" type="pres">
      <dgm:prSet presAssocID="{C9BF545A-69AC-4B58-BE84-ED75030BB7A7}" presName="node" presStyleLbl="node1" presStyleIdx="2" presStyleCnt="3">
        <dgm:presLayoutVars>
          <dgm:bulletEnabled val="1"/>
        </dgm:presLayoutVars>
      </dgm:prSet>
      <dgm:spPr/>
    </dgm:pt>
  </dgm:ptLst>
  <dgm:cxnLst>
    <dgm:cxn modelId="{B332CC33-F1C0-4AE3-91D2-BB1DF9C08CF9}" srcId="{18BB9A34-8694-429F-B77F-E5363F49B2BE}" destId="{C9BF545A-69AC-4B58-BE84-ED75030BB7A7}" srcOrd="2" destOrd="0" parTransId="{0EE1E4F8-E402-4966-B9CF-F5E646D6E902}" sibTransId="{9EC75B73-029E-4F5C-8BCF-EA19AEABCE76}"/>
    <dgm:cxn modelId="{69F44654-6E64-4770-9B6F-2B7ED6A7D860}" srcId="{18BB9A34-8694-429F-B77F-E5363F49B2BE}" destId="{BEFE3B94-B15C-407A-B31D-7D9E12A10240}" srcOrd="1" destOrd="0" parTransId="{23DD4EFD-3BD1-44A3-8880-3A07E834C6F5}" sibTransId="{AD2136CC-4257-4164-8C10-10A4FB886CEC}"/>
    <dgm:cxn modelId="{DD5DA484-82C3-455D-B6CC-FFA45661950C}" type="presOf" srcId="{BEFE3B94-B15C-407A-B31D-7D9E12A10240}" destId="{6B5E67DE-8101-438A-864A-3907183A3F3D}" srcOrd="0" destOrd="0" presId="urn:microsoft.com/office/officeart/2005/8/layout/default"/>
    <dgm:cxn modelId="{6FD36F98-A094-44B8-A3A5-FB7B9F673DA4}" type="presOf" srcId="{AA9C253E-90DF-483C-99E4-71D147E6F774}" destId="{1C2871BF-1533-408B-9801-09DB44933639}" srcOrd="0" destOrd="0" presId="urn:microsoft.com/office/officeart/2005/8/layout/default"/>
    <dgm:cxn modelId="{474770B3-CB07-48A1-B6CF-95923438BC63}" type="presOf" srcId="{18BB9A34-8694-429F-B77F-E5363F49B2BE}" destId="{BFCD0649-2097-48B3-84A3-57AE6B1140E5}" srcOrd="0" destOrd="0" presId="urn:microsoft.com/office/officeart/2005/8/layout/default"/>
    <dgm:cxn modelId="{8E5F52E2-0FE7-445A-B015-32CA376C56F0}" srcId="{18BB9A34-8694-429F-B77F-E5363F49B2BE}" destId="{AA9C253E-90DF-483C-99E4-71D147E6F774}" srcOrd="0" destOrd="0" parTransId="{7FBAA6C0-19B0-4179-B94D-F6FB26B76DD6}" sibTransId="{85571BB7-F970-42F3-9732-28430CC09470}"/>
    <dgm:cxn modelId="{44C02EF5-5401-4EB6-8CB0-8D2177186B77}" type="presOf" srcId="{C9BF545A-69AC-4B58-BE84-ED75030BB7A7}" destId="{174A3BC3-4DA3-4620-A1A3-7A81D23CD434}" srcOrd="0" destOrd="0" presId="urn:microsoft.com/office/officeart/2005/8/layout/default"/>
    <dgm:cxn modelId="{B514C8DE-F1F2-4284-905E-28E30926B03A}" type="presParOf" srcId="{BFCD0649-2097-48B3-84A3-57AE6B1140E5}" destId="{1C2871BF-1533-408B-9801-09DB44933639}" srcOrd="0" destOrd="0" presId="urn:microsoft.com/office/officeart/2005/8/layout/default"/>
    <dgm:cxn modelId="{7D9AE56D-DA73-42AB-89CD-BF43A4E5DB0C}" type="presParOf" srcId="{BFCD0649-2097-48B3-84A3-57AE6B1140E5}" destId="{A2738F23-1A1F-4B5C-A8FF-3E1B7669B6C0}" srcOrd="1" destOrd="0" presId="urn:microsoft.com/office/officeart/2005/8/layout/default"/>
    <dgm:cxn modelId="{D548C0A6-9A99-4828-A544-F7EF0B9BD8E4}" type="presParOf" srcId="{BFCD0649-2097-48B3-84A3-57AE6B1140E5}" destId="{6B5E67DE-8101-438A-864A-3907183A3F3D}" srcOrd="2" destOrd="0" presId="urn:microsoft.com/office/officeart/2005/8/layout/default"/>
    <dgm:cxn modelId="{BE6A14BD-28D9-4024-85BD-E93FBAC2893D}" type="presParOf" srcId="{BFCD0649-2097-48B3-84A3-57AE6B1140E5}" destId="{60B9D664-71D2-47B8-BF2A-B43DE98145BA}" srcOrd="3" destOrd="0" presId="urn:microsoft.com/office/officeart/2005/8/layout/default"/>
    <dgm:cxn modelId="{D9971522-678B-4DEB-A589-5A49D6DD6422}" type="presParOf" srcId="{BFCD0649-2097-48B3-84A3-57AE6B1140E5}" destId="{174A3BC3-4DA3-4620-A1A3-7A81D23CD43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CA372CE-883C-4963-8892-CBD8FB6EE9A2}"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F06889B5-52CE-4718-BBC7-BA0E564B2D89}">
      <dgm:prSet/>
      <dgm:spPr/>
      <dgm:t>
        <a:bodyPr/>
        <a:lstStyle/>
        <a:p>
          <a:r>
            <a:rPr lang="en-US" b="0" i="0" baseline="0"/>
            <a:t>All public bodies required to follow the open meetings laws in SDCL ch. 1-25 must annually review: </a:t>
          </a:r>
          <a:endParaRPr lang="en-US"/>
        </a:p>
      </dgm:t>
    </dgm:pt>
    <dgm:pt modelId="{C99868FE-F89C-48D4-A484-16C5910A83D1}" type="parTrans" cxnId="{C65BA1AC-8AEE-46A7-86D4-C77A19988B55}">
      <dgm:prSet/>
      <dgm:spPr/>
      <dgm:t>
        <a:bodyPr/>
        <a:lstStyle/>
        <a:p>
          <a:endParaRPr lang="en-US"/>
        </a:p>
      </dgm:t>
    </dgm:pt>
    <dgm:pt modelId="{12900894-BA95-4AD3-90EC-ACC75F29FB85}" type="sibTrans" cxnId="{C65BA1AC-8AEE-46A7-86D4-C77A19988B55}">
      <dgm:prSet/>
      <dgm:spPr/>
      <dgm:t>
        <a:bodyPr/>
        <a:lstStyle/>
        <a:p>
          <a:endParaRPr lang="en-US"/>
        </a:p>
      </dgm:t>
    </dgm:pt>
    <dgm:pt modelId="{1CE78942-04DB-41B1-A06D-A25A4DD96CB4}">
      <dgm:prSet/>
      <dgm:spPr/>
      <dgm:t>
        <a:bodyPr/>
        <a:lstStyle/>
        <a:p>
          <a:r>
            <a:rPr lang="en-US" b="0" i="0" baseline="0"/>
            <a:t>An explanation of the laws prepared by the Attorney General, and </a:t>
          </a:r>
          <a:endParaRPr lang="en-US"/>
        </a:p>
      </dgm:t>
    </dgm:pt>
    <dgm:pt modelId="{DE7AA3D3-4B32-4DB2-ACAC-781F36B00CE8}" type="parTrans" cxnId="{A8A74A31-7699-4B96-A263-7993D5FAC5A8}">
      <dgm:prSet/>
      <dgm:spPr/>
      <dgm:t>
        <a:bodyPr/>
        <a:lstStyle/>
        <a:p>
          <a:endParaRPr lang="en-US"/>
        </a:p>
      </dgm:t>
    </dgm:pt>
    <dgm:pt modelId="{6062EA5F-4196-4259-9337-36A188A87394}" type="sibTrans" cxnId="{A8A74A31-7699-4B96-A263-7993D5FAC5A8}">
      <dgm:prSet/>
      <dgm:spPr/>
      <dgm:t>
        <a:bodyPr/>
        <a:lstStyle/>
        <a:p>
          <a:endParaRPr lang="en-US"/>
        </a:p>
      </dgm:t>
    </dgm:pt>
    <dgm:pt modelId="{59A3F170-18A5-4BEA-B166-32C5E825FE4E}">
      <dgm:prSet/>
      <dgm:spPr/>
      <dgm:t>
        <a:bodyPr/>
        <a:lstStyle/>
        <a:p>
          <a:r>
            <a:rPr lang="en-US" b="0" i="0" baseline="0"/>
            <a:t>Any other material pertaining to open meetings provided by the attorney general, and </a:t>
          </a:r>
          <a:endParaRPr lang="en-US"/>
        </a:p>
      </dgm:t>
    </dgm:pt>
    <dgm:pt modelId="{28FD586E-CA21-40CE-A60A-5E71AC480452}" type="parTrans" cxnId="{F7D0756E-1E1C-45B1-A1E2-AD58F8FF223D}">
      <dgm:prSet/>
      <dgm:spPr/>
      <dgm:t>
        <a:bodyPr/>
        <a:lstStyle/>
        <a:p>
          <a:endParaRPr lang="en-US"/>
        </a:p>
      </dgm:t>
    </dgm:pt>
    <dgm:pt modelId="{DB522798-8B45-4AD6-8EDF-7C8FE5E0B7E1}" type="sibTrans" cxnId="{F7D0756E-1E1C-45B1-A1E2-AD58F8FF223D}">
      <dgm:prSet/>
      <dgm:spPr/>
      <dgm:t>
        <a:bodyPr/>
        <a:lstStyle/>
        <a:p>
          <a:endParaRPr lang="en-US"/>
        </a:p>
      </dgm:t>
    </dgm:pt>
    <dgm:pt modelId="{3A3B89C4-77F6-446F-90AC-E4A5E2F5DC85}">
      <dgm:prSet/>
      <dgm:spPr/>
      <dgm:t>
        <a:bodyPr/>
        <a:lstStyle/>
        <a:p>
          <a:r>
            <a:rPr lang="en-US" b="0" i="0" baseline="0"/>
            <a:t>Must report completion of the review in the minutes of the public body </a:t>
          </a:r>
          <a:endParaRPr lang="en-US"/>
        </a:p>
      </dgm:t>
    </dgm:pt>
    <dgm:pt modelId="{F69D79A8-48DB-4725-9287-4C9D963E88D0}" type="parTrans" cxnId="{20A1671C-467F-4A71-8EA2-832066362D0B}">
      <dgm:prSet/>
      <dgm:spPr/>
      <dgm:t>
        <a:bodyPr/>
        <a:lstStyle/>
        <a:p>
          <a:endParaRPr lang="en-US"/>
        </a:p>
      </dgm:t>
    </dgm:pt>
    <dgm:pt modelId="{92A8B041-1D5B-45D4-B3FD-CD584642AB43}" type="sibTrans" cxnId="{20A1671C-467F-4A71-8EA2-832066362D0B}">
      <dgm:prSet/>
      <dgm:spPr/>
      <dgm:t>
        <a:bodyPr/>
        <a:lstStyle/>
        <a:p>
          <a:endParaRPr lang="en-US"/>
        </a:p>
      </dgm:t>
    </dgm:pt>
    <dgm:pt modelId="{AB262744-B549-460C-BAA1-80EC7A84032A}" type="pres">
      <dgm:prSet presAssocID="{FCA372CE-883C-4963-8892-CBD8FB6EE9A2}" presName="diagram" presStyleCnt="0">
        <dgm:presLayoutVars>
          <dgm:dir/>
          <dgm:resizeHandles val="exact"/>
        </dgm:presLayoutVars>
      </dgm:prSet>
      <dgm:spPr/>
    </dgm:pt>
    <dgm:pt modelId="{0C949791-744E-4B5E-9497-C81A41779888}" type="pres">
      <dgm:prSet presAssocID="{F06889B5-52CE-4718-BBC7-BA0E564B2D89}" presName="node" presStyleLbl="node1" presStyleIdx="0" presStyleCnt="1">
        <dgm:presLayoutVars>
          <dgm:bulletEnabled val="1"/>
        </dgm:presLayoutVars>
      </dgm:prSet>
      <dgm:spPr/>
    </dgm:pt>
  </dgm:ptLst>
  <dgm:cxnLst>
    <dgm:cxn modelId="{20A1671C-467F-4A71-8EA2-832066362D0B}" srcId="{F06889B5-52CE-4718-BBC7-BA0E564B2D89}" destId="{3A3B89C4-77F6-446F-90AC-E4A5E2F5DC85}" srcOrd="2" destOrd="0" parTransId="{F69D79A8-48DB-4725-9287-4C9D963E88D0}" sibTransId="{92A8B041-1D5B-45D4-B3FD-CD584642AB43}"/>
    <dgm:cxn modelId="{A8A74A31-7699-4B96-A263-7993D5FAC5A8}" srcId="{F06889B5-52CE-4718-BBC7-BA0E564B2D89}" destId="{1CE78942-04DB-41B1-A06D-A25A4DD96CB4}" srcOrd="0" destOrd="0" parTransId="{DE7AA3D3-4B32-4DB2-ACAC-781F36B00CE8}" sibTransId="{6062EA5F-4196-4259-9337-36A188A87394}"/>
    <dgm:cxn modelId="{762A6768-D1C5-4099-B5D7-FFF4D4B7A92C}" type="presOf" srcId="{F06889B5-52CE-4718-BBC7-BA0E564B2D89}" destId="{0C949791-744E-4B5E-9497-C81A41779888}" srcOrd="0" destOrd="0" presId="urn:microsoft.com/office/officeart/2005/8/layout/default"/>
    <dgm:cxn modelId="{F7D0756E-1E1C-45B1-A1E2-AD58F8FF223D}" srcId="{F06889B5-52CE-4718-BBC7-BA0E564B2D89}" destId="{59A3F170-18A5-4BEA-B166-32C5E825FE4E}" srcOrd="1" destOrd="0" parTransId="{28FD586E-CA21-40CE-A60A-5E71AC480452}" sibTransId="{DB522798-8B45-4AD6-8EDF-7C8FE5E0B7E1}"/>
    <dgm:cxn modelId="{D558BA76-95E9-4E35-9AFA-A80097AA25C8}" type="presOf" srcId="{3A3B89C4-77F6-446F-90AC-E4A5E2F5DC85}" destId="{0C949791-744E-4B5E-9497-C81A41779888}" srcOrd="0" destOrd="3" presId="urn:microsoft.com/office/officeart/2005/8/layout/default"/>
    <dgm:cxn modelId="{B2AF7081-1824-4B65-BA30-4D7FD2BD6E23}" type="presOf" srcId="{1CE78942-04DB-41B1-A06D-A25A4DD96CB4}" destId="{0C949791-744E-4B5E-9497-C81A41779888}" srcOrd="0" destOrd="1" presId="urn:microsoft.com/office/officeart/2005/8/layout/default"/>
    <dgm:cxn modelId="{800FD68E-A744-4774-A858-C6FB14AA6C60}" type="presOf" srcId="{FCA372CE-883C-4963-8892-CBD8FB6EE9A2}" destId="{AB262744-B549-460C-BAA1-80EC7A84032A}" srcOrd="0" destOrd="0" presId="urn:microsoft.com/office/officeart/2005/8/layout/default"/>
    <dgm:cxn modelId="{C65BA1AC-8AEE-46A7-86D4-C77A19988B55}" srcId="{FCA372CE-883C-4963-8892-CBD8FB6EE9A2}" destId="{F06889B5-52CE-4718-BBC7-BA0E564B2D89}" srcOrd="0" destOrd="0" parTransId="{C99868FE-F89C-48D4-A484-16C5910A83D1}" sibTransId="{12900894-BA95-4AD3-90EC-ACC75F29FB85}"/>
    <dgm:cxn modelId="{374074EF-E2D5-48EE-9B71-4620210760BC}" type="presOf" srcId="{59A3F170-18A5-4BEA-B166-32C5E825FE4E}" destId="{0C949791-744E-4B5E-9497-C81A41779888}" srcOrd="0" destOrd="2" presId="urn:microsoft.com/office/officeart/2005/8/layout/default"/>
    <dgm:cxn modelId="{4B526ABD-631C-4B99-8808-BF7977E39BB5}" type="presParOf" srcId="{AB262744-B549-460C-BAA1-80EC7A84032A}" destId="{0C949791-744E-4B5E-9497-C81A4177988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6E5D893-E822-4E6A-B209-157A51102DB2}"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926D37ED-30B5-4E27-87C8-33E983A2ED5B}">
      <dgm:prSet/>
      <dgm:spPr/>
      <dgm:t>
        <a:bodyPr/>
        <a:lstStyle/>
        <a:p>
          <a:r>
            <a:rPr lang="en-US"/>
            <a:t>5 State’s Attorneys or Deputy State’s Attorneys appointed by the Attorney General  </a:t>
          </a:r>
        </a:p>
      </dgm:t>
    </dgm:pt>
    <dgm:pt modelId="{4E811943-28BA-43D4-BF8D-1FD6333168A6}" type="parTrans" cxnId="{1286A8E2-1138-4C83-AF20-0C5D66554B6D}">
      <dgm:prSet/>
      <dgm:spPr/>
      <dgm:t>
        <a:bodyPr/>
        <a:lstStyle/>
        <a:p>
          <a:endParaRPr lang="en-US"/>
        </a:p>
      </dgm:t>
    </dgm:pt>
    <dgm:pt modelId="{1A399E85-DCC4-4547-A0C6-0E7433C10553}" type="sibTrans" cxnId="{1286A8E2-1138-4C83-AF20-0C5D66554B6D}">
      <dgm:prSet/>
      <dgm:spPr/>
      <dgm:t>
        <a:bodyPr/>
        <a:lstStyle/>
        <a:p>
          <a:endParaRPr lang="en-US"/>
        </a:p>
      </dgm:t>
    </dgm:pt>
    <dgm:pt modelId="{22ADE115-C931-41B9-AF0D-4E2B302E04E1}">
      <dgm:prSet/>
      <dgm:spPr/>
      <dgm:t>
        <a:bodyPr/>
        <a:lstStyle/>
        <a:p>
          <a:r>
            <a:rPr lang="en-US"/>
            <a:t>Jurisdiction occurs only upon complaint referred by a State’s Attorney </a:t>
          </a:r>
        </a:p>
      </dgm:t>
    </dgm:pt>
    <dgm:pt modelId="{898D7780-4A8F-4EDD-9647-D5E4ED8B9FD3}" type="parTrans" cxnId="{83673EE3-4525-4B2D-B57A-A9861CBE7FA1}">
      <dgm:prSet/>
      <dgm:spPr/>
      <dgm:t>
        <a:bodyPr/>
        <a:lstStyle/>
        <a:p>
          <a:endParaRPr lang="en-US"/>
        </a:p>
      </dgm:t>
    </dgm:pt>
    <dgm:pt modelId="{C4F10C5C-1F90-4D68-9A30-11D5ADB2A321}" type="sibTrans" cxnId="{83673EE3-4525-4B2D-B57A-A9861CBE7FA1}">
      <dgm:prSet/>
      <dgm:spPr/>
      <dgm:t>
        <a:bodyPr/>
        <a:lstStyle/>
        <a:p>
          <a:endParaRPr lang="en-US"/>
        </a:p>
      </dgm:t>
    </dgm:pt>
    <dgm:pt modelId="{77A4989E-1EE0-4893-9C6F-AC8268DDEE29}">
      <dgm:prSet/>
      <dgm:spPr/>
      <dgm:t>
        <a:bodyPr/>
        <a:lstStyle/>
        <a:p>
          <a:r>
            <a:rPr lang="en-US"/>
            <a:t>No independent review of open meetings complaints</a:t>
          </a:r>
        </a:p>
      </dgm:t>
    </dgm:pt>
    <dgm:pt modelId="{FEA75E92-9EDB-4889-A00D-B121C753BEBB}" type="parTrans" cxnId="{49CFE95E-78E5-475B-B6E1-A1C5481C1FDA}">
      <dgm:prSet/>
      <dgm:spPr/>
      <dgm:t>
        <a:bodyPr/>
        <a:lstStyle/>
        <a:p>
          <a:endParaRPr lang="en-US"/>
        </a:p>
      </dgm:t>
    </dgm:pt>
    <dgm:pt modelId="{9BB393E9-FA8E-4D86-B036-1C18D662E739}" type="sibTrans" cxnId="{49CFE95E-78E5-475B-B6E1-A1C5481C1FDA}">
      <dgm:prSet/>
      <dgm:spPr/>
      <dgm:t>
        <a:bodyPr/>
        <a:lstStyle/>
        <a:p>
          <a:endParaRPr lang="en-US"/>
        </a:p>
      </dgm:t>
    </dgm:pt>
    <dgm:pt modelId="{C14FDEF8-9363-4973-9BA0-D34D88B3D194}">
      <dgm:prSet/>
      <dgm:spPr/>
      <dgm:t>
        <a:bodyPr/>
        <a:lstStyle/>
        <a:p>
          <a:r>
            <a:rPr lang="en-US"/>
            <a:t>Jurisdiction only over violations of SDCL ch. 1-25</a:t>
          </a:r>
        </a:p>
      </dgm:t>
    </dgm:pt>
    <dgm:pt modelId="{7CC0B9FB-C7B3-4871-9661-D1208840BB3C}" type="parTrans" cxnId="{4C99AEB1-26A5-4026-A90E-9E96D0C32394}">
      <dgm:prSet/>
      <dgm:spPr/>
      <dgm:t>
        <a:bodyPr/>
        <a:lstStyle/>
        <a:p>
          <a:endParaRPr lang="en-US"/>
        </a:p>
      </dgm:t>
    </dgm:pt>
    <dgm:pt modelId="{4F983450-93F4-44EF-BE20-3468441E84E7}" type="sibTrans" cxnId="{4C99AEB1-26A5-4026-A90E-9E96D0C32394}">
      <dgm:prSet/>
      <dgm:spPr/>
      <dgm:t>
        <a:bodyPr/>
        <a:lstStyle/>
        <a:p>
          <a:endParaRPr lang="en-US"/>
        </a:p>
      </dgm:t>
    </dgm:pt>
    <dgm:pt modelId="{7DE6229F-F979-42B3-A362-AE655537A3DE}">
      <dgm:prSet/>
      <dgm:spPr/>
      <dgm:t>
        <a:bodyPr/>
        <a:lstStyle/>
        <a:p>
          <a:r>
            <a:rPr lang="en-US"/>
            <a:t>No investigative authority </a:t>
          </a:r>
        </a:p>
      </dgm:t>
    </dgm:pt>
    <dgm:pt modelId="{ACC739C1-DDBE-40C0-B34C-5BE149674A9D}" type="parTrans" cxnId="{FD64F961-E501-4A52-BE77-6EBD2F9AECF6}">
      <dgm:prSet/>
      <dgm:spPr/>
      <dgm:t>
        <a:bodyPr/>
        <a:lstStyle/>
        <a:p>
          <a:endParaRPr lang="en-US"/>
        </a:p>
      </dgm:t>
    </dgm:pt>
    <dgm:pt modelId="{BDEFAC60-D34E-4AD1-9794-D8C942EDF9DB}" type="sibTrans" cxnId="{FD64F961-E501-4A52-BE77-6EBD2F9AECF6}">
      <dgm:prSet/>
      <dgm:spPr/>
      <dgm:t>
        <a:bodyPr/>
        <a:lstStyle/>
        <a:p>
          <a:endParaRPr lang="en-US"/>
        </a:p>
      </dgm:t>
    </dgm:pt>
    <dgm:pt modelId="{519907AE-3020-432B-911A-41AD235A4590}">
      <dgm:prSet/>
      <dgm:spPr/>
      <dgm:t>
        <a:bodyPr/>
        <a:lstStyle/>
        <a:p>
          <a:r>
            <a:rPr lang="en-US"/>
            <a:t>Rely upon the record developed by the State’s Attorney and the parties </a:t>
          </a:r>
        </a:p>
      </dgm:t>
    </dgm:pt>
    <dgm:pt modelId="{F6F22ABB-1777-4831-9E9D-66188D7034F4}" type="parTrans" cxnId="{A42B9296-E483-46DE-98C9-93CBE835F987}">
      <dgm:prSet/>
      <dgm:spPr/>
      <dgm:t>
        <a:bodyPr/>
        <a:lstStyle/>
        <a:p>
          <a:endParaRPr lang="en-US"/>
        </a:p>
      </dgm:t>
    </dgm:pt>
    <dgm:pt modelId="{FD14B957-519A-451A-87A9-56B97B6DC892}" type="sibTrans" cxnId="{A42B9296-E483-46DE-98C9-93CBE835F987}">
      <dgm:prSet/>
      <dgm:spPr/>
      <dgm:t>
        <a:bodyPr/>
        <a:lstStyle/>
        <a:p>
          <a:endParaRPr lang="en-US"/>
        </a:p>
      </dgm:t>
    </dgm:pt>
    <dgm:pt modelId="{25049086-1BB3-409D-BEF0-89A29DB989D9}" type="pres">
      <dgm:prSet presAssocID="{F6E5D893-E822-4E6A-B209-157A51102DB2}" presName="Name0" presStyleCnt="0">
        <dgm:presLayoutVars>
          <dgm:dir/>
          <dgm:animLvl val="lvl"/>
          <dgm:resizeHandles val="exact"/>
        </dgm:presLayoutVars>
      </dgm:prSet>
      <dgm:spPr/>
    </dgm:pt>
    <dgm:pt modelId="{3C3DA9B0-F90F-4269-99D5-EDF719F97932}" type="pres">
      <dgm:prSet presAssocID="{926D37ED-30B5-4E27-87C8-33E983A2ED5B}" presName="linNode" presStyleCnt="0"/>
      <dgm:spPr/>
    </dgm:pt>
    <dgm:pt modelId="{0C0DDB39-2969-420D-8E5F-CA2CCB2356EB}" type="pres">
      <dgm:prSet presAssocID="{926D37ED-30B5-4E27-87C8-33E983A2ED5B}" presName="parentText" presStyleLbl="node1" presStyleIdx="0" presStyleCnt="4">
        <dgm:presLayoutVars>
          <dgm:chMax val="1"/>
          <dgm:bulletEnabled val="1"/>
        </dgm:presLayoutVars>
      </dgm:prSet>
      <dgm:spPr/>
    </dgm:pt>
    <dgm:pt modelId="{34C7B808-6B33-4E71-8352-2238113B6C6B}" type="pres">
      <dgm:prSet presAssocID="{1A399E85-DCC4-4547-A0C6-0E7433C10553}" presName="sp" presStyleCnt="0"/>
      <dgm:spPr/>
    </dgm:pt>
    <dgm:pt modelId="{4DBFE282-4F8B-4901-9030-5AF05C83473C}" type="pres">
      <dgm:prSet presAssocID="{22ADE115-C931-41B9-AF0D-4E2B302E04E1}" presName="linNode" presStyleCnt="0"/>
      <dgm:spPr/>
    </dgm:pt>
    <dgm:pt modelId="{BF4A0CB0-4541-46BF-9C40-C52DF4B0EE5C}" type="pres">
      <dgm:prSet presAssocID="{22ADE115-C931-41B9-AF0D-4E2B302E04E1}" presName="parentText" presStyleLbl="node1" presStyleIdx="1" presStyleCnt="4">
        <dgm:presLayoutVars>
          <dgm:chMax val="1"/>
          <dgm:bulletEnabled val="1"/>
        </dgm:presLayoutVars>
      </dgm:prSet>
      <dgm:spPr/>
    </dgm:pt>
    <dgm:pt modelId="{D7F32BE9-8299-4F86-A0BF-464D05F32061}" type="pres">
      <dgm:prSet presAssocID="{22ADE115-C931-41B9-AF0D-4E2B302E04E1}" presName="descendantText" presStyleLbl="alignAccFollowNode1" presStyleIdx="0" presStyleCnt="2">
        <dgm:presLayoutVars>
          <dgm:bulletEnabled val="1"/>
        </dgm:presLayoutVars>
      </dgm:prSet>
      <dgm:spPr/>
    </dgm:pt>
    <dgm:pt modelId="{EB46AC8A-6C2B-41B5-9284-8A1694468E59}" type="pres">
      <dgm:prSet presAssocID="{C4F10C5C-1F90-4D68-9A30-11D5ADB2A321}" presName="sp" presStyleCnt="0"/>
      <dgm:spPr/>
    </dgm:pt>
    <dgm:pt modelId="{488697DB-1DF8-4C4E-B857-7A3E71BAB583}" type="pres">
      <dgm:prSet presAssocID="{C14FDEF8-9363-4973-9BA0-D34D88B3D194}" presName="linNode" presStyleCnt="0"/>
      <dgm:spPr/>
    </dgm:pt>
    <dgm:pt modelId="{180F5B59-34AA-4793-8315-C50C0C6D7D41}" type="pres">
      <dgm:prSet presAssocID="{C14FDEF8-9363-4973-9BA0-D34D88B3D194}" presName="parentText" presStyleLbl="node1" presStyleIdx="2" presStyleCnt="4">
        <dgm:presLayoutVars>
          <dgm:chMax val="1"/>
          <dgm:bulletEnabled val="1"/>
        </dgm:presLayoutVars>
      </dgm:prSet>
      <dgm:spPr/>
    </dgm:pt>
    <dgm:pt modelId="{38EAC837-0189-4568-B289-AE3445D589FE}" type="pres">
      <dgm:prSet presAssocID="{4F983450-93F4-44EF-BE20-3468441E84E7}" presName="sp" presStyleCnt="0"/>
      <dgm:spPr/>
    </dgm:pt>
    <dgm:pt modelId="{7384561E-3DF9-411D-B757-16DD2ABF8514}" type="pres">
      <dgm:prSet presAssocID="{7DE6229F-F979-42B3-A362-AE655537A3DE}" presName="linNode" presStyleCnt="0"/>
      <dgm:spPr/>
    </dgm:pt>
    <dgm:pt modelId="{286598CB-F2ED-4E38-93C3-BCB6FC92F5BB}" type="pres">
      <dgm:prSet presAssocID="{7DE6229F-F979-42B3-A362-AE655537A3DE}" presName="parentText" presStyleLbl="node1" presStyleIdx="3" presStyleCnt="4">
        <dgm:presLayoutVars>
          <dgm:chMax val="1"/>
          <dgm:bulletEnabled val="1"/>
        </dgm:presLayoutVars>
      </dgm:prSet>
      <dgm:spPr/>
    </dgm:pt>
    <dgm:pt modelId="{3C9564F1-F085-4E87-A1CD-4D1BA5CEEE5E}" type="pres">
      <dgm:prSet presAssocID="{7DE6229F-F979-42B3-A362-AE655537A3DE}" presName="descendantText" presStyleLbl="alignAccFollowNode1" presStyleIdx="1" presStyleCnt="2">
        <dgm:presLayoutVars>
          <dgm:bulletEnabled val="1"/>
        </dgm:presLayoutVars>
      </dgm:prSet>
      <dgm:spPr/>
    </dgm:pt>
  </dgm:ptLst>
  <dgm:cxnLst>
    <dgm:cxn modelId="{49CFE95E-78E5-475B-B6E1-A1C5481C1FDA}" srcId="{22ADE115-C931-41B9-AF0D-4E2B302E04E1}" destId="{77A4989E-1EE0-4893-9C6F-AC8268DDEE29}" srcOrd="0" destOrd="0" parTransId="{FEA75E92-9EDB-4889-A00D-B121C753BEBB}" sibTransId="{9BB393E9-FA8E-4D86-B036-1C18D662E739}"/>
    <dgm:cxn modelId="{FD64F961-E501-4A52-BE77-6EBD2F9AECF6}" srcId="{F6E5D893-E822-4E6A-B209-157A51102DB2}" destId="{7DE6229F-F979-42B3-A362-AE655537A3DE}" srcOrd="3" destOrd="0" parTransId="{ACC739C1-DDBE-40C0-B34C-5BE149674A9D}" sibTransId="{BDEFAC60-D34E-4AD1-9794-D8C942EDF9DB}"/>
    <dgm:cxn modelId="{8CA81D62-4AD8-4D15-ABB0-02821BF9DF24}" type="presOf" srcId="{7DE6229F-F979-42B3-A362-AE655537A3DE}" destId="{286598CB-F2ED-4E38-93C3-BCB6FC92F5BB}" srcOrd="0" destOrd="0" presId="urn:microsoft.com/office/officeart/2005/8/layout/vList5"/>
    <dgm:cxn modelId="{5201A962-D058-4A7E-97BD-4DE841FB3D5C}" type="presOf" srcId="{C14FDEF8-9363-4973-9BA0-D34D88B3D194}" destId="{180F5B59-34AA-4793-8315-C50C0C6D7D41}" srcOrd="0" destOrd="0" presId="urn:microsoft.com/office/officeart/2005/8/layout/vList5"/>
    <dgm:cxn modelId="{C5188C71-FD21-40C0-902E-725D3FB3FD49}" type="presOf" srcId="{926D37ED-30B5-4E27-87C8-33E983A2ED5B}" destId="{0C0DDB39-2969-420D-8E5F-CA2CCB2356EB}" srcOrd="0" destOrd="0" presId="urn:microsoft.com/office/officeart/2005/8/layout/vList5"/>
    <dgm:cxn modelId="{88FD4159-78B8-49CC-9F2B-09B037F1D142}" type="presOf" srcId="{519907AE-3020-432B-911A-41AD235A4590}" destId="{3C9564F1-F085-4E87-A1CD-4D1BA5CEEE5E}" srcOrd="0" destOrd="0" presId="urn:microsoft.com/office/officeart/2005/8/layout/vList5"/>
    <dgm:cxn modelId="{7D25C081-0DF1-4383-AA7D-F2800F4102AE}" type="presOf" srcId="{77A4989E-1EE0-4893-9C6F-AC8268DDEE29}" destId="{D7F32BE9-8299-4F86-A0BF-464D05F32061}" srcOrd="0" destOrd="0" presId="urn:microsoft.com/office/officeart/2005/8/layout/vList5"/>
    <dgm:cxn modelId="{A42B9296-E483-46DE-98C9-93CBE835F987}" srcId="{7DE6229F-F979-42B3-A362-AE655537A3DE}" destId="{519907AE-3020-432B-911A-41AD235A4590}" srcOrd="0" destOrd="0" parTransId="{F6F22ABB-1777-4831-9E9D-66188D7034F4}" sibTransId="{FD14B957-519A-451A-87A9-56B97B6DC892}"/>
    <dgm:cxn modelId="{50AC6F97-F94F-45EE-93FC-A7A24378DF33}" type="presOf" srcId="{F6E5D893-E822-4E6A-B209-157A51102DB2}" destId="{25049086-1BB3-409D-BEF0-89A29DB989D9}" srcOrd="0" destOrd="0" presId="urn:microsoft.com/office/officeart/2005/8/layout/vList5"/>
    <dgm:cxn modelId="{4C99AEB1-26A5-4026-A90E-9E96D0C32394}" srcId="{F6E5D893-E822-4E6A-B209-157A51102DB2}" destId="{C14FDEF8-9363-4973-9BA0-D34D88B3D194}" srcOrd="2" destOrd="0" parTransId="{7CC0B9FB-C7B3-4871-9661-D1208840BB3C}" sibTransId="{4F983450-93F4-44EF-BE20-3468441E84E7}"/>
    <dgm:cxn modelId="{1286A8E2-1138-4C83-AF20-0C5D66554B6D}" srcId="{F6E5D893-E822-4E6A-B209-157A51102DB2}" destId="{926D37ED-30B5-4E27-87C8-33E983A2ED5B}" srcOrd="0" destOrd="0" parTransId="{4E811943-28BA-43D4-BF8D-1FD6333168A6}" sibTransId="{1A399E85-DCC4-4547-A0C6-0E7433C10553}"/>
    <dgm:cxn modelId="{83673EE3-4525-4B2D-B57A-A9861CBE7FA1}" srcId="{F6E5D893-E822-4E6A-B209-157A51102DB2}" destId="{22ADE115-C931-41B9-AF0D-4E2B302E04E1}" srcOrd="1" destOrd="0" parTransId="{898D7780-4A8F-4EDD-9647-D5E4ED8B9FD3}" sibTransId="{C4F10C5C-1F90-4D68-9A30-11D5ADB2A321}"/>
    <dgm:cxn modelId="{F55AECED-B6A6-451F-B308-A95A2C18965B}" type="presOf" srcId="{22ADE115-C931-41B9-AF0D-4E2B302E04E1}" destId="{BF4A0CB0-4541-46BF-9C40-C52DF4B0EE5C}" srcOrd="0" destOrd="0" presId="urn:microsoft.com/office/officeart/2005/8/layout/vList5"/>
    <dgm:cxn modelId="{2B3F0BD4-9913-4B35-826C-776FB99208FE}" type="presParOf" srcId="{25049086-1BB3-409D-BEF0-89A29DB989D9}" destId="{3C3DA9B0-F90F-4269-99D5-EDF719F97932}" srcOrd="0" destOrd="0" presId="urn:microsoft.com/office/officeart/2005/8/layout/vList5"/>
    <dgm:cxn modelId="{C036BD66-464B-4F53-9554-7542CA1FE16A}" type="presParOf" srcId="{3C3DA9B0-F90F-4269-99D5-EDF719F97932}" destId="{0C0DDB39-2969-420D-8E5F-CA2CCB2356EB}" srcOrd="0" destOrd="0" presId="urn:microsoft.com/office/officeart/2005/8/layout/vList5"/>
    <dgm:cxn modelId="{186C14A7-60FE-4D10-9A3A-7258BAF67A5C}" type="presParOf" srcId="{25049086-1BB3-409D-BEF0-89A29DB989D9}" destId="{34C7B808-6B33-4E71-8352-2238113B6C6B}" srcOrd="1" destOrd="0" presId="urn:microsoft.com/office/officeart/2005/8/layout/vList5"/>
    <dgm:cxn modelId="{4BF0297B-E4D6-4550-87D4-501FB280A62A}" type="presParOf" srcId="{25049086-1BB3-409D-BEF0-89A29DB989D9}" destId="{4DBFE282-4F8B-4901-9030-5AF05C83473C}" srcOrd="2" destOrd="0" presId="urn:microsoft.com/office/officeart/2005/8/layout/vList5"/>
    <dgm:cxn modelId="{88CE9CE6-772D-446F-B755-FADB2AC35014}" type="presParOf" srcId="{4DBFE282-4F8B-4901-9030-5AF05C83473C}" destId="{BF4A0CB0-4541-46BF-9C40-C52DF4B0EE5C}" srcOrd="0" destOrd="0" presId="urn:microsoft.com/office/officeart/2005/8/layout/vList5"/>
    <dgm:cxn modelId="{22E135C7-917A-4672-90EB-7185D9589C4C}" type="presParOf" srcId="{4DBFE282-4F8B-4901-9030-5AF05C83473C}" destId="{D7F32BE9-8299-4F86-A0BF-464D05F32061}" srcOrd="1" destOrd="0" presId="urn:microsoft.com/office/officeart/2005/8/layout/vList5"/>
    <dgm:cxn modelId="{0B4B5E71-79C0-43F9-B8A2-1AF158C77969}" type="presParOf" srcId="{25049086-1BB3-409D-BEF0-89A29DB989D9}" destId="{EB46AC8A-6C2B-41B5-9284-8A1694468E59}" srcOrd="3" destOrd="0" presId="urn:microsoft.com/office/officeart/2005/8/layout/vList5"/>
    <dgm:cxn modelId="{87EFE903-F281-4CDA-9233-DFDF413413E1}" type="presParOf" srcId="{25049086-1BB3-409D-BEF0-89A29DB989D9}" destId="{488697DB-1DF8-4C4E-B857-7A3E71BAB583}" srcOrd="4" destOrd="0" presId="urn:microsoft.com/office/officeart/2005/8/layout/vList5"/>
    <dgm:cxn modelId="{B5A4D5B2-98CB-42F7-95FC-BF04B9196176}" type="presParOf" srcId="{488697DB-1DF8-4C4E-B857-7A3E71BAB583}" destId="{180F5B59-34AA-4793-8315-C50C0C6D7D41}" srcOrd="0" destOrd="0" presId="urn:microsoft.com/office/officeart/2005/8/layout/vList5"/>
    <dgm:cxn modelId="{1911D04A-AE39-4F02-92C4-79E3DA8AD7AE}" type="presParOf" srcId="{25049086-1BB3-409D-BEF0-89A29DB989D9}" destId="{38EAC837-0189-4568-B289-AE3445D589FE}" srcOrd="5" destOrd="0" presId="urn:microsoft.com/office/officeart/2005/8/layout/vList5"/>
    <dgm:cxn modelId="{CE4AB4A4-D842-4EE2-9034-7FEFE5476EA7}" type="presParOf" srcId="{25049086-1BB3-409D-BEF0-89A29DB989D9}" destId="{7384561E-3DF9-411D-B757-16DD2ABF8514}" srcOrd="6" destOrd="0" presId="urn:microsoft.com/office/officeart/2005/8/layout/vList5"/>
    <dgm:cxn modelId="{F5781958-C9A5-476A-9E76-20BFBE6AF7B4}" type="presParOf" srcId="{7384561E-3DF9-411D-B757-16DD2ABF8514}" destId="{286598CB-F2ED-4E38-93C3-BCB6FC92F5BB}" srcOrd="0" destOrd="0" presId="urn:microsoft.com/office/officeart/2005/8/layout/vList5"/>
    <dgm:cxn modelId="{AB88B285-23B1-4669-AE56-74A896F4791F}" type="presParOf" srcId="{7384561E-3DF9-411D-B757-16DD2ABF8514}" destId="{3C9564F1-F085-4E87-A1CD-4D1BA5CEEE5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D88DE61-7498-4D23-ABBD-7CD63043C7F9}"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CAA3C3D2-73F0-4D4E-BC3F-703A3EE2E42E}">
      <dgm:prSet/>
      <dgm:spPr/>
      <dgm:t>
        <a:bodyPr/>
        <a:lstStyle/>
        <a:p>
          <a:pPr>
            <a:defRPr cap="all"/>
          </a:pPr>
          <a:r>
            <a:rPr lang="en-US"/>
            <a:t>Serial emails or texts that amount to discussion of official business</a:t>
          </a:r>
        </a:p>
      </dgm:t>
    </dgm:pt>
    <dgm:pt modelId="{F249512C-9BC6-4BA9-8394-50F51D277DA2}" type="parTrans" cxnId="{5ECB18D0-EA47-4B92-AACC-FC2372EDEA12}">
      <dgm:prSet/>
      <dgm:spPr/>
      <dgm:t>
        <a:bodyPr/>
        <a:lstStyle/>
        <a:p>
          <a:endParaRPr lang="en-US"/>
        </a:p>
      </dgm:t>
    </dgm:pt>
    <dgm:pt modelId="{AF8E5442-7792-4D5B-9FAB-05510646E403}" type="sibTrans" cxnId="{5ECB18D0-EA47-4B92-AACC-FC2372EDEA12}">
      <dgm:prSet/>
      <dgm:spPr/>
      <dgm:t>
        <a:bodyPr/>
        <a:lstStyle/>
        <a:p>
          <a:endParaRPr lang="en-US"/>
        </a:p>
      </dgm:t>
    </dgm:pt>
    <dgm:pt modelId="{D4700DC5-3245-4F21-901E-407575F4DF65}">
      <dgm:prSet/>
      <dgm:spPr/>
      <dgm:t>
        <a:bodyPr/>
        <a:lstStyle/>
        <a:p>
          <a:pPr>
            <a:defRPr cap="all"/>
          </a:pPr>
          <a:r>
            <a:rPr lang="en-US"/>
            <a:t>Failure to properly notice special or rescheduled meetings</a:t>
          </a:r>
        </a:p>
      </dgm:t>
    </dgm:pt>
    <dgm:pt modelId="{B50CF0ED-DC5F-4388-84A5-74670069FBCB}" type="parTrans" cxnId="{99973B84-5B5B-494D-91E9-BFCB582BF92F}">
      <dgm:prSet/>
      <dgm:spPr/>
      <dgm:t>
        <a:bodyPr/>
        <a:lstStyle/>
        <a:p>
          <a:endParaRPr lang="en-US"/>
        </a:p>
      </dgm:t>
    </dgm:pt>
    <dgm:pt modelId="{7A0DBE44-7A49-4890-8598-4A7F5DA8EF5F}" type="sibTrans" cxnId="{99973B84-5B5B-494D-91E9-BFCB582BF92F}">
      <dgm:prSet/>
      <dgm:spPr/>
      <dgm:t>
        <a:bodyPr/>
        <a:lstStyle/>
        <a:p>
          <a:endParaRPr lang="en-US"/>
        </a:p>
      </dgm:t>
    </dgm:pt>
    <dgm:pt modelId="{2D0C3CA7-92BA-43D2-8E50-EBACB2B19740}">
      <dgm:prSet/>
      <dgm:spPr/>
      <dgm:t>
        <a:bodyPr/>
        <a:lstStyle/>
        <a:p>
          <a:pPr>
            <a:defRPr cap="all"/>
          </a:pPr>
          <a:r>
            <a:rPr lang="en-US"/>
            <a:t>Discussing topics in executive session beyond the stated citation</a:t>
          </a:r>
        </a:p>
      </dgm:t>
    </dgm:pt>
    <dgm:pt modelId="{5E29B40A-915E-4780-99F9-4E7A28E3386D}" type="parTrans" cxnId="{459156BD-3EC9-40FB-887A-D3E50E65EA61}">
      <dgm:prSet/>
      <dgm:spPr/>
      <dgm:t>
        <a:bodyPr/>
        <a:lstStyle/>
        <a:p>
          <a:endParaRPr lang="en-US"/>
        </a:p>
      </dgm:t>
    </dgm:pt>
    <dgm:pt modelId="{4DCF401D-ED7C-4A2D-B7BE-E792921C2F69}" type="sibTrans" cxnId="{459156BD-3EC9-40FB-887A-D3E50E65EA61}">
      <dgm:prSet/>
      <dgm:spPr/>
      <dgm:t>
        <a:bodyPr/>
        <a:lstStyle/>
        <a:p>
          <a:endParaRPr lang="en-US"/>
        </a:p>
      </dgm:t>
    </dgm:pt>
    <dgm:pt modelId="{E2A7C96E-6EE5-42A1-97A5-A1C5E7128527}">
      <dgm:prSet/>
      <dgm:spPr/>
      <dgm:t>
        <a:bodyPr/>
        <a:lstStyle/>
        <a:p>
          <a:pPr>
            <a:defRPr cap="all"/>
          </a:pPr>
          <a:r>
            <a:rPr lang="en-US"/>
            <a:t>Taking 'consensus' or polling votes outside an open meeting</a:t>
          </a:r>
        </a:p>
      </dgm:t>
    </dgm:pt>
    <dgm:pt modelId="{3084EF2E-A18D-40CD-B0AC-F78507F245C2}" type="parTrans" cxnId="{8A22545B-29ED-4BB7-9410-DC7690A1A512}">
      <dgm:prSet/>
      <dgm:spPr/>
      <dgm:t>
        <a:bodyPr/>
        <a:lstStyle/>
        <a:p>
          <a:endParaRPr lang="en-US"/>
        </a:p>
      </dgm:t>
    </dgm:pt>
    <dgm:pt modelId="{E0407D5E-02B0-48F5-8583-9CF7099178E6}" type="sibTrans" cxnId="{8A22545B-29ED-4BB7-9410-DC7690A1A512}">
      <dgm:prSet/>
      <dgm:spPr/>
      <dgm:t>
        <a:bodyPr/>
        <a:lstStyle/>
        <a:p>
          <a:endParaRPr lang="en-US"/>
        </a:p>
      </dgm:t>
    </dgm:pt>
    <dgm:pt modelId="{77CDB424-6942-4EDB-A088-A5242D58B7B0}">
      <dgm:prSet/>
      <dgm:spPr/>
      <dgm:t>
        <a:bodyPr/>
        <a:lstStyle/>
        <a:p>
          <a:pPr>
            <a:defRPr cap="all"/>
          </a:pPr>
          <a:r>
            <a:rPr lang="en-US"/>
            <a:t>Insufficient or vague agenda descriptions</a:t>
          </a:r>
        </a:p>
      </dgm:t>
    </dgm:pt>
    <dgm:pt modelId="{49E3BB75-506D-42F1-827F-925669B3B23D}" type="parTrans" cxnId="{78EFA8E4-C445-4028-80E1-B70E73F3F3FB}">
      <dgm:prSet/>
      <dgm:spPr/>
      <dgm:t>
        <a:bodyPr/>
        <a:lstStyle/>
        <a:p>
          <a:endParaRPr lang="en-US"/>
        </a:p>
      </dgm:t>
    </dgm:pt>
    <dgm:pt modelId="{C38392FD-5E3F-416D-AC33-BBF16EC7A970}" type="sibTrans" cxnId="{78EFA8E4-C445-4028-80E1-B70E73F3F3FB}">
      <dgm:prSet/>
      <dgm:spPr/>
      <dgm:t>
        <a:bodyPr/>
        <a:lstStyle/>
        <a:p>
          <a:endParaRPr lang="en-US"/>
        </a:p>
      </dgm:t>
    </dgm:pt>
    <dgm:pt modelId="{692E9F46-400B-49CE-8E55-99CF3A562415}" type="pres">
      <dgm:prSet presAssocID="{CD88DE61-7498-4D23-ABBD-7CD63043C7F9}" presName="root" presStyleCnt="0">
        <dgm:presLayoutVars>
          <dgm:dir/>
          <dgm:resizeHandles val="exact"/>
        </dgm:presLayoutVars>
      </dgm:prSet>
      <dgm:spPr/>
    </dgm:pt>
    <dgm:pt modelId="{082DF8DE-C2B2-4B3B-A82D-25B0C0F15592}" type="pres">
      <dgm:prSet presAssocID="{CAA3C3D2-73F0-4D4E-BC3F-703A3EE2E42E}" presName="compNode" presStyleCnt="0"/>
      <dgm:spPr/>
    </dgm:pt>
    <dgm:pt modelId="{6701BC44-9416-47E9-96A0-CBD1572941A6}" type="pres">
      <dgm:prSet presAssocID="{CAA3C3D2-73F0-4D4E-BC3F-703A3EE2E42E}" presName="iconBgRect" presStyleLbl="bgShp" presStyleIdx="0" presStyleCnt="5"/>
      <dgm:spPr/>
    </dgm:pt>
    <dgm:pt modelId="{B22AF274-80BF-41CB-88FD-F0672DC4C8F1}" type="pres">
      <dgm:prSet presAssocID="{CAA3C3D2-73F0-4D4E-BC3F-703A3EE2E42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5C7E9FF2-0000-420C-BB4F-D8C33EDE1CE2}" type="pres">
      <dgm:prSet presAssocID="{CAA3C3D2-73F0-4D4E-BC3F-703A3EE2E42E}" presName="spaceRect" presStyleCnt="0"/>
      <dgm:spPr/>
    </dgm:pt>
    <dgm:pt modelId="{A3F4CB0C-03FD-45C9-8EFC-56F375CC0F9B}" type="pres">
      <dgm:prSet presAssocID="{CAA3C3D2-73F0-4D4E-BC3F-703A3EE2E42E}" presName="textRect" presStyleLbl="revTx" presStyleIdx="0" presStyleCnt="5">
        <dgm:presLayoutVars>
          <dgm:chMax val="1"/>
          <dgm:chPref val="1"/>
        </dgm:presLayoutVars>
      </dgm:prSet>
      <dgm:spPr/>
    </dgm:pt>
    <dgm:pt modelId="{0C0F44F9-FB2E-4482-8ADF-ED03EBD7A33D}" type="pres">
      <dgm:prSet presAssocID="{AF8E5442-7792-4D5B-9FAB-05510646E403}" presName="sibTrans" presStyleCnt="0"/>
      <dgm:spPr/>
    </dgm:pt>
    <dgm:pt modelId="{A0BF391F-D70E-46D1-A40C-5968B01EC1DB}" type="pres">
      <dgm:prSet presAssocID="{D4700DC5-3245-4F21-901E-407575F4DF65}" presName="compNode" presStyleCnt="0"/>
      <dgm:spPr/>
    </dgm:pt>
    <dgm:pt modelId="{182CFACF-E914-4742-83FA-BA3A71FC2EB0}" type="pres">
      <dgm:prSet presAssocID="{D4700DC5-3245-4F21-901E-407575F4DF65}" presName="iconBgRect" presStyleLbl="bgShp" presStyleIdx="1" presStyleCnt="5"/>
      <dgm:spPr/>
    </dgm:pt>
    <dgm:pt modelId="{8F8D416E-F337-43A7-A4A7-36DFAB158AA5}" type="pres">
      <dgm:prSet presAssocID="{D4700DC5-3245-4F21-901E-407575F4DF6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D233E735-8900-41EB-B723-18B07D984A08}" type="pres">
      <dgm:prSet presAssocID="{D4700DC5-3245-4F21-901E-407575F4DF65}" presName="spaceRect" presStyleCnt="0"/>
      <dgm:spPr/>
    </dgm:pt>
    <dgm:pt modelId="{6AF7D5D6-2F89-43DC-8FE4-55F4D92E7278}" type="pres">
      <dgm:prSet presAssocID="{D4700DC5-3245-4F21-901E-407575F4DF65}" presName="textRect" presStyleLbl="revTx" presStyleIdx="1" presStyleCnt="5">
        <dgm:presLayoutVars>
          <dgm:chMax val="1"/>
          <dgm:chPref val="1"/>
        </dgm:presLayoutVars>
      </dgm:prSet>
      <dgm:spPr/>
    </dgm:pt>
    <dgm:pt modelId="{4AC84839-EA34-4289-BBB7-D82D2ABEED99}" type="pres">
      <dgm:prSet presAssocID="{7A0DBE44-7A49-4890-8598-4A7F5DA8EF5F}" presName="sibTrans" presStyleCnt="0"/>
      <dgm:spPr/>
    </dgm:pt>
    <dgm:pt modelId="{0D238CC4-3385-43B6-8122-16AB359EEBD0}" type="pres">
      <dgm:prSet presAssocID="{2D0C3CA7-92BA-43D2-8E50-EBACB2B19740}" presName="compNode" presStyleCnt="0"/>
      <dgm:spPr/>
    </dgm:pt>
    <dgm:pt modelId="{27C44648-526B-4147-AF86-80A1BD0B6C13}" type="pres">
      <dgm:prSet presAssocID="{2D0C3CA7-92BA-43D2-8E50-EBACB2B19740}" presName="iconBgRect" presStyleLbl="bgShp" presStyleIdx="2" presStyleCnt="5"/>
      <dgm:spPr/>
    </dgm:pt>
    <dgm:pt modelId="{96A0EAA8-756A-4AB6-B2F6-329A86FDAB55}" type="pres">
      <dgm:prSet presAssocID="{2D0C3CA7-92BA-43D2-8E50-EBACB2B1974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6B9AD130-86F1-4227-A894-161A38105A96}" type="pres">
      <dgm:prSet presAssocID="{2D0C3CA7-92BA-43D2-8E50-EBACB2B19740}" presName="spaceRect" presStyleCnt="0"/>
      <dgm:spPr/>
    </dgm:pt>
    <dgm:pt modelId="{EF40FC93-AF60-4379-AA57-E0B9CF5F756A}" type="pres">
      <dgm:prSet presAssocID="{2D0C3CA7-92BA-43D2-8E50-EBACB2B19740}" presName="textRect" presStyleLbl="revTx" presStyleIdx="2" presStyleCnt="5">
        <dgm:presLayoutVars>
          <dgm:chMax val="1"/>
          <dgm:chPref val="1"/>
        </dgm:presLayoutVars>
      </dgm:prSet>
      <dgm:spPr/>
    </dgm:pt>
    <dgm:pt modelId="{4E7433C3-5D65-462D-BC44-E3EB29B42053}" type="pres">
      <dgm:prSet presAssocID="{4DCF401D-ED7C-4A2D-B7BE-E792921C2F69}" presName="sibTrans" presStyleCnt="0"/>
      <dgm:spPr/>
    </dgm:pt>
    <dgm:pt modelId="{B01ECCCF-BA52-45BE-800A-E0EE7194A524}" type="pres">
      <dgm:prSet presAssocID="{E2A7C96E-6EE5-42A1-97A5-A1C5E7128527}" presName="compNode" presStyleCnt="0"/>
      <dgm:spPr/>
    </dgm:pt>
    <dgm:pt modelId="{478A7E91-EFEE-4023-8D8F-06263B290DEF}" type="pres">
      <dgm:prSet presAssocID="{E2A7C96E-6EE5-42A1-97A5-A1C5E7128527}" presName="iconBgRect" presStyleLbl="bgShp" presStyleIdx="3" presStyleCnt="5"/>
      <dgm:spPr/>
    </dgm:pt>
    <dgm:pt modelId="{59EF0478-287A-4B02-957F-77DEA2DD6DCD}" type="pres">
      <dgm:prSet presAssocID="{E2A7C96E-6EE5-42A1-97A5-A1C5E712852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BFD24DEB-CE0F-4BFB-B03F-252C6A08DE8E}" type="pres">
      <dgm:prSet presAssocID="{E2A7C96E-6EE5-42A1-97A5-A1C5E7128527}" presName="spaceRect" presStyleCnt="0"/>
      <dgm:spPr/>
    </dgm:pt>
    <dgm:pt modelId="{F3BE7615-5A27-49E7-B320-FECEF54882B8}" type="pres">
      <dgm:prSet presAssocID="{E2A7C96E-6EE5-42A1-97A5-A1C5E7128527}" presName="textRect" presStyleLbl="revTx" presStyleIdx="3" presStyleCnt="5">
        <dgm:presLayoutVars>
          <dgm:chMax val="1"/>
          <dgm:chPref val="1"/>
        </dgm:presLayoutVars>
      </dgm:prSet>
      <dgm:spPr/>
    </dgm:pt>
    <dgm:pt modelId="{4154DDE8-7EF1-49AF-8625-7FB397B9D755}" type="pres">
      <dgm:prSet presAssocID="{E0407D5E-02B0-48F5-8583-9CF7099178E6}" presName="sibTrans" presStyleCnt="0"/>
      <dgm:spPr/>
    </dgm:pt>
    <dgm:pt modelId="{DDEEE7C0-DF48-4593-A2F0-6B88498E480A}" type="pres">
      <dgm:prSet presAssocID="{77CDB424-6942-4EDB-A088-A5242D58B7B0}" presName="compNode" presStyleCnt="0"/>
      <dgm:spPr/>
    </dgm:pt>
    <dgm:pt modelId="{0EA04B0A-B5A8-4999-BEFF-16246FDA3E01}" type="pres">
      <dgm:prSet presAssocID="{77CDB424-6942-4EDB-A088-A5242D58B7B0}" presName="iconBgRect" presStyleLbl="bgShp" presStyleIdx="4" presStyleCnt="5"/>
      <dgm:spPr/>
    </dgm:pt>
    <dgm:pt modelId="{4B76968B-CB1C-4680-8EB7-36493FF5A8EE}" type="pres">
      <dgm:prSet presAssocID="{77CDB424-6942-4EDB-A088-A5242D58B7B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96B13C1D-6118-4BBC-8259-AA0360578F4F}" type="pres">
      <dgm:prSet presAssocID="{77CDB424-6942-4EDB-A088-A5242D58B7B0}" presName="spaceRect" presStyleCnt="0"/>
      <dgm:spPr/>
    </dgm:pt>
    <dgm:pt modelId="{28E0AE04-32CA-4019-8B18-D2BCF992891E}" type="pres">
      <dgm:prSet presAssocID="{77CDB424-6942-4EDB-A088-A5242D58B7B0}" presName="textRect" presStyleLbl="revTx" presStyleIdx="4" presStyleCnt="5">
        <dgm:presLayoutVars>
          <dgm:chMax val="1"/>
          <dgm:chPref val="1"/>
        </dgm:presLayoutVars>
      </dgm:prSet>
      <dgm:spPr/>
    </dgm:pt>
  </dgm:ptLst>
  <dgm:cxnLst>
    <dgm:cxn modelId="{A57AE90B-FCF1-41C4-9BF8-D9476C22B326}" type="presOf" srcId="{CD88DE61-7498-4D23-ABBD-7CD63043C7F9}" destId="{692E9F46-400B-49CE-8E55-99CF3A562415}" srcOrd="0" destOrd="0" presId="urn:microsoft.com/office/officeart/2018/5/layout/IconCircleLabelList"/>
    <dgm:cxn modelId="{C0C1AF36-5195-478F-81CD-ADEAB9346B41}" type="presOf" srcId="{77CDB424-6942-4EDB-A088-A5242D58B7B0}" destId="{28E0AE04-32CA-4019-8B18-D2BCF992891E}" srcOrd="0" destOrd="0" presId="urn:microsoft.com/office/officeart/2018/5/layout/IconCircleLabelList"/>
    <dgm:cxn modelId="{8A22545B-29ED-4BB7-9410-DC7690A1A512}" srcId="{CD88DE61-7498-4D23-ABBD-7CD63043C7F9}" destId="{E2A7C96E-6EE5-42A1-97A5-A1C5E7128527}" srcOrd="3" destOrd="0" parTransId="{3084EF2E-A18D-40CD-B0AC-F78507F245C2}" sibTransId="{E0407D5E-02B0-48F5-8583-9CF7099178E6}"/>
    <dgm:cxn modelId="{0C39B65E-FEA0-463A-A509-1A49303F6623}" type="presOf" srcId="{E2A7C96E-6EE5-42A1-97A5-A1C5E7128527}" destId="{F3BE7615-5A27-49E7-B320-FECEF54882B8}" srcOrd="0" destOrd="0" presId="urn:microsoft.com/office/officeart/2018/5/layout/IconCircleLabelList"/>
    <dgm:cxn modelId="{D636674B-DAEC-48A6-8C3E-C316DE318B81}" type="presOf" srcId="{CAA3C3D2-73F0-4D4E-BC3F-703A3EE2E42E}" destId="{A3F4CB0C-03FD-45C9-8EFC-56F375CC0F9B}" srcOrd="0" destOrd="0" presId="urn:microsoft.com/office/officeart/2018/5/layout/IconCircleLabelList"/>
    <dgm:cxn modelId="{4E295A50-85C6-4FAB-AEE1-04A84E964A02}" type="presOf" srcId="{D4700DC5-3245-4F21-901E-407575F4DF65}" destId="{6AF7D5D6-2F89-43DC-8FE4-55F4D92E7278}" srcOrd="0" destOrd="0" presId="urn:microsoft.com/office/officeart/2018/5/layout/IconCircleLabelList"/>
    <dgm:cxn modelId="{99973B84-5B5B-494D-91E9-BFCB582BF92F}" srcId="{CD88DE61-7498-4D23-ABBD-7CD63043C7F9}" destId="{D4700DC5-3245-4F21-901E-407575F4DF65}" srcOrd="1" destOrd="0" parTransId="{B50CF0ED-DC5F-4388-84A5-74670069FBCB}" sibTransId="{7A0DBE44-7A49-4890-8598-4A7F5DA8EF5F}"/>
    <dgm:cxn modelId="{459156BD-3EC9-40FB-887A-D3E50E65EA61}" srcId="{CD88DE61-7498-4D23-ABBD-7CD63043C7F9}" destId="{2D0C3CA7-92BA-43D2-8E50-EBACB2B19740}" srcOrd="2" destOrd="0" parTransId="{5E29B40A-915E-4780-99F9-4E7A28E3386D}" sibTransId="{4DCF401D-ED7C-4A2D-B7BE-E792921C2F69}"/>
    <dgm:cxn modelId="{5ECB18D0-EA47-4B92-AACC-FC2372EDEA12}" srcId="{CD88DE61-7498-4D23-ABBD-7CD63043C7F9}" destId="{CAA3C3D2-73F0-4D4E-BC3F-703A3EE2E42E}" srcOrd="0" destOrd="0" parTransId="{F249512C-9BC6-4BA9-8394-50F51D277DA2}" sibTransId="{AF8E5442-7792-4D5B-9FAB-05510646E403}"/>
    <dgm:cxn modelId="{5449D5DF-FC3A-40D2-9761-DC2D2FAB3FA7}" type="presOf" srcId="{2D0C3CA7-92BA-43D2-8E50-EBACB2B19740}" destId="{EF40FC93-AF60-4379-AA57-E0B9CF5F756A}" srcOrd="0" destOrd="0" presId="urn:microsoft.com/office/officeart/2018/5/layout/IconCircleLabelList"/>
    <dgm:cxn modelId="{78EFA8E4-C445-4028-80E1-B70E73F3F3FB}" srcId="{CD88DE61-7498-4D23-ABBD-7CD63043C7F9}" destId="{77CDB424-6942-4EDB-A088-A5242D58B7B0}" srcOrd="4" destOrd="0" parTransId="{49E3BB75-506D-42F1-827F-925669B3B23D}" sibTransId="{C38392FD-5E3F-416D-AC33-BBF16EC7A970}"/>
    <dgm:cxn modelId="{1779D2C5-CC76-4D73-9A6D-7B1CA94C323A}" type="presParOf" srcId="{692E9F46-400B-49CE-8E55-99CF3A562415}" destId="{082DF8DE-C2B2-4B3B-A82D-25B0C0F15592}" srcOrd="0" destOrd="0" presId="urn:microsoft.com/office/officeart/2018/5/layout/IconCircleLabelList"/>
    <dgm:cxn modelId="{D99F318C-4353-45B4-BD8D-8F4021AB713E}" type="presParOf" srcId="{082DF8DE-C2B2-4B3B-A82D-25B0C0F15592}" destId="{6701BC44-9416-47E9-96A0-CBD1572941A6}" srcOrd="0" destOrd="0" presId="urn:microsoft.com/office/officeart/2018/5/layout/IconCircleLabelList"/>
    <dgm:cxn modelId="{1DA937F1-E41E-485B-87D0-EED5397CEEAE}" type="presParOf" srcId="{082DF8DE-C2B2-4B3B-A82D-25B0C0F15592}" destId="{B22AF274-80BF-41CB-88FD-F0672DC4C8F1}" srcOrd="1" destOrd="0" presId="urn:microsoft.com/office/officeart/2018/5/layout/IconCircleLabelList"/>
    <dgm:cxn modelId="{2E2EBDDA-741D-46F8-9EB5-133E4B136772}" type="presParOf" srcId="{082DF8DE-C2B2-4B3B-A82D-25B0C0F15592}" destId="{5C7E9FF2-0000-420C-BB4F-D8C33EDE1CE2}" srcOrd="2" destOrd="0" presId="urn:microsoft.com/office/officeart/2018/5/layout/IconCircleLabelList"/>
    <dgm:cxn modelId="{1DFF087A-508B-4547-B2A3-D68C6EAB1BF2}" type="presParOf" srcId="{082DF8DE-C2B2-4B3B-A82D-25B0C0F15592}" destId="{A3F4CB0C-03FD-45C9-8EFC-56F375CC0F9B}" srcOrd="3" destOrd="0" presId="urn:microsoft.com/office/officeart/2018/5/layout/IconCircleLabelList"/>
    <dgm:cxn modelId="{193AEA0D-8811-4C8E-B5F2-B5F30537F32C}" type="presParOf" srcId="{692E9F46-400B-49CE-8E55-99CF3A562415}" destId="{0C0F44F9-FB2E-4482-8ADF-ED03EBD7A33D}" srcOrd="1" destOrd="0" presId="urn:microsoft.com/office/officeart/2018/5/layout/IconCircleLabelList"/>
    <dgm:cxn modelId="{394147B7-F01C-4F0E-BA92-B38216D0D6E1}" type="presParOf" srcId="{692E9F46-400B-49CE-8E55-99CF3A562415}" destId="{A0BF391F-D70E-46D1-A40C-5968B01EC1DB}" srcOrd="2" destOrd="0" presId="urn:microsoft.com/office/officeart/2018/5/layout/IconCircleLabelList"/>
    <dgm:cxn modelId="{E55B50E9-C893-41EF-A964-BEBFC60FD1F0}" type="presParOf" srcId="{A0BF391F-D70E-46D1-A40C-5968B01EC1DB}" destId="{182CFACF-E914-4742-83FA-BA3A71FC2EB0}" srcOrd="0" destOrd="0" presId="urn:microsoft.com/office/officeart/2018/5/layout/IconCircleLabelList"/>
    <dgm:cxn modelId="{031B677B-DE97-4FF5-B6B2-D619F8D6A833}" type="presParOf" srcId="{A0BF391F-D70E-46D1-A40C-5968B01EC1DB}" destId="{8F8D416E-F337-43A7-A4A7-36DFAB158AA5}" srcOrd="1" destOrd="0" presId="urn:microsoft.com/office/officeart/2018/5/layout/IconCircleLabelList"/>
    <dgm:cxn modelId="{02A1EFCC-9FF4-44A5-8D68-76EE173A7DCE}" type="presParOf" srcId="{A0BF391F-D70E-46D1-A40C-5968B01EC1DB}" destId="{D233E735-8900-41EB-B723-18B07D984A08}" srcOrd="2" destOrd="0" presId="urn:microsoft.com/office/officeart/2018/5/layout/IconCircleLabelList"/>
    <dgm:cxn modelId="{180E3C95-A247-4BF0-8870-F86C748100CD}" type="presParOf" srcId="{A0BF391F-D70E-46D1-A40C-5968B01EC1DB}" destId="{6AF7D5D6-2F89-43DC-8FE4-55F4D92E7278}" srcOrd="3" destOrd="0" presId="urn:microsoft.com/office/officeart/2018/5/layout/IconCircleLabelList"/>
    <dgm:cxn modelId="{A9C1A818-BC32-4411-B71E-5E4CE04C0F90}" type="presParOf" srcId="{692E9F46-400B-49CE-8E55-99CF3A562415}" destId="{4AC84839-EA34-4289-BBB7-D82D2ABEED99}" srcOrd="3" destOrd="0" presId="urn:microsoft.com/office/officeart/2018/5/layout/IconCircleLabelList"/>
    <dgm:cxn modelId="{28976BEA-4156-4DEA-9F13-DB8C543DE208}" type="presParOf" srcId="{692E9F46-400B-49CE-8E55-99CF3A562415}" destId="{0D238CC4-3385-43B6-8122-16AB359EEBD0}" srcOrd="4" destOrd="0" presId="urn:microsoft.com/office/officeart/2018/5/layout/IconCircleLabelList"/>
    <dgm:cxn modelId="{E3E620A8-0E12-435D-B30D-6CC2416AFEB4}" type="presParOf" srcId="{0D238CC4-3385-43B6-8122-16AB359EEBD0}" destId="{27C44648-526B-4147-AF86-80A1BD0B6C13}" srcOrd="0" destOrd="0" presId="urn:microsoft.com/office/officeart/2018/5/layout/IconCircleLabelList"/>
    <dgm:cxn modelId="{4AEE8712-61DF-4A54-A369-E6CD7386878F}" type="presParOf" srcId="{0D238CC4-3385-43B6-8122-16AB359EEBD0}" destId="{96A0EAA8-756A-4AB6-B2F6-329A86FDAB55}" srcOrd="1" destOrd="0" presId="urn:microsoft.com/office/officeart/2018/5/layout/IconCircleLabelList"/>
    <dgm:cxn modelId="{62B78D3B-9832-4809-A964-EC3353C8023A}" type="presParOf" srcId="{0D238CC4-3385-43B6-8122-16AB359EEBD0}" destId="{6B9AD130-86F1-4227-A894-161A38105A96}" srcOrd="2" destOrd="0" presId="urn:microsoft.com/office/officeart/2018/5/layout/IconCircleLabelList"/>
    <dgm:cxn modelId="{6EDE167D-99E6-4313-A198-DD816E11D4FA}" type="presParOf" srcId="{0D238CC4-3385-43B6-8122-16AB359EEBD0}" destId="{EF40FC93-AF60-4379-AA57-E0B9CF5F756A}" srcOrd="3" destOrd="0" presId="urn:microsoft.com/office/officeart/2018/5/layout/IconCircleLabelList"/>
    <dgm:cxn modelId="{2FBF1E98-7CB9-4687-AA8B-C755F48803CD}" type="presParOf" srcId="{692E9F46-400B-49CE-8E55-99CF3A562415}" destId="{4E7433C3-5D65-462D-BC44-E3EB29B42053}" srcOrd="5" destOrd="0" presId="urn:microsoft.com/office/officeart/2018/5/layout/IconCircleLabelList"/>
    <dgm:cxn modelId="{375B1877-A47A-4124-BC17-FEE58DC5CE1C}" type="presParOf" srcId="{692E9F46-400B-49CE-8E55-99CF3A562415}" destId="{B01ECCCF-BA52-45BE-800A-E0EE7194A524}" srcOrd="6" destOrd="0" presId="urn:microsoft.com/office/officeart/2018/5/layout/IconCircleLabelList"/>
    <dgm:cxn modelId="{92D06696-F497-41B7-B255-431DBB5EBCF3}" type="presParOf" srcId="{B01ECCCF-BA52-45BE-800A-E0EE7194A524}" destId="{478A7E91-EFEE-4023-8D8F-06263B290DEF}" srcOrd="0" destOrd="0" presId="urn:microsoft.com/office/officeart/2018/5/layout/IconCircleLabelList"/>
    <dgm:cxn modelId="{5B8C5A25-FCD3-47D7-850C-43E134E8E5F3}" type="presParOf" srcId="{B01ECCCF-BA52-45BE-800A-E0EE7194A524}" destId="{59EF0478-287A-4B02-957F-77DEA2DD6DCD}" srcOrd="1" destOrd="0" presId="urn:microsoft.com/office/officeart/2018/5/layout/IconCircleLabelList"/>
    <dgm:cxn modelId="{958921AC-86EF-4917-B3D9-97AEAF5A2822}" type="presParOf" srcId="{B01ECCCF-BA52-45BE-800A-E0EE7194A524}" destId="{BFD24DEB-CE0F-4BFB-B03F-252C6A08DE8E}" srcOrd="2" destOrd="0" presId="urn:microsoft.com/office/officeart/2018/5/layout/IconCircleLabelList"/>
    <dgm:cxn modelId="{3BE9BC1C-03A0-4484-B1A2-5814F9D09B19}" type="presParOf" srcId="{B01ECCCF-BA52-45BE-800A-E0EE7194A524}" destId="{F3BE7615-5A27-49E7-B320-FECEF54882B8}" srcOrd="3" destOrd="0" presId="urn:microsoft.com/office/officeart/2018/5/layout/IconCircleLabelList"/>
    <dgm:cxn modelId="{445C8F67-82FC-4D7D-A6CA-69D8EC829FB6}" type="presParOf" srcId="{692E9F46-400B-49CE-8E55-99CF3A562415}" destId="{4154DDE8-7EF1-49AF-8625-7FB397B9D755}" srcOrd="7" destOrd="0" presId="urn:microsoft.com/office/officeart/2018/5/layout/IconCircleLabelList"/>
    <dgm:cxn modelId="{FA59F761-443A-4163-9EE1-016A1E2E279D}" type="presParOf" srcId="{692E9F46-400B-49CE-8E55-99CF3A562415}" destId="{DDEEE7C0-DF48-4593-A2F0-6B88498E480A}" srcOrd="8" destOrd="0" presId="urn:microsoft.com/office/officeart/2018/5/layout/IconCircleLabelList"/>
    <dgm:cxn modelId="{0D2DDBD8-EBA5-4A2D-A8A9-C9B309FD51F2}" type="presParOf" srcId="{DDEEE7C0-DF48-4593-A2F0-6B88498E480A}" destId="{0EA04B0A-B5A8-4999-BEFF-16246FDA3E01}" srcOrd="0" destOrd="0" presId="urn:microsoft.com/office/officeart/2018/5/layout/IconCircleLabelList"/>
    <dgm:cxn modelId="{833916B4-1A1C-4593-8E06-3276F82A64AB}" type="presParOf" srcId="{DDEEE7C0-DF48-4593-A2F0-6B88498E480A}" destId="{4B76968B-CB1C-4680-8EB7-36493FF5A8EE}" srcOrd="1" destOrd="0" presId="urn:microsoft.com/office/officeart/2018/5/layout/IconCircleLabelList"/>
    <dgm:cxn modelId="{509FF0E4-C742-4E4E-84D1-29FEE30B75E2}" type="presParOf" srcId="{DDEEE7C0-DF48-4593-A2F0-6B88498E480A}" destId="{96B13C1D-6118-4BBC-8259-AA0360578F4F}" srcOrd="2" destOrd="0" presId="urn:microsoft.com/office/officeart/2018/5/layout/IconCircleLabelList"/>
    <dgm:cxn modelId="{E922450B-5C9E-47C2-88D5-89B55885C6FD}" type="presParOf" srcId="{DDEEE7C0-DF48-4593-A2F0-6B88498E480A}" destId="{28E0AE04-32CA-4019-8B18-D2BCF992891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BEF202-0D6F-43BA-891D-98116184EC8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D63FB4E-15AA-48D7-866E-AF94E1F39C76}">
      <dgm:prSet/>
      <dgm:spPr/>
      <dgm:t>
        <a:bodyPr/>
        <a:lstStyle/>
        <a:p>
          <a:r>
            <a:rPr lang="en-US"/>
            <a:t>Meeting for a 7 person board is scheduled to being at 7PM, but 4 members show up 40 minutes early. They begin to talk about the local High School football team’s recent game and how well they played.</a:t>
          </a:r>
        </a:p>
      </dgm:t>
    </dgm:pt>
    <dgm:pt modelId="{DBFE03F1-09E5-4131-9620-8CAAB6858C39}" type="parTrans" cxnId="{1144A829-6A88-4BB3-918A-F51EF962C0FB}">
      <dgm:prSet/>
      <dgm:spPr/>
      <dgm:t>
        <a:bodyPr/>
        <a:lstStyle/>
        <a:p>
          <a:endParaRPr lang="en-US"/>
        </a:p>
      </dgm:t>
    </dgm:pt>
    <dgm:pt modelId="{0D0F9B68-4305-4AA5-BA9A-D465B61FFAB0}" type="sibTrans" cxnId="{1144A829-6A88-4BB3-918A-F51EF962C0FB}">
      <dgm:prSet/>
      <dgm:spPr/>
      <dgm:t>
        <a:bodyPr/>
        <a:lstStyle/>
        <a:p>
          <a:endParaRPr lang="en-US"/>
        </a:p>
      </dgm:t>
    </dgm:pt>
    <dgm:pt modelId="{D77E6A52-32F5-4E04-BA64-E743EB820989}">
      <dgm:prSet/>
      <dgm:spPr/>
      <dgm:t>
        <a:bodyPr/>
        <a:lstStyle/>
        <a:p>
          <a:r>
            <a:rPr lang="en-US"/>
            <a:t>Allowed or Not?</a:t>
          </a:r>
        </a:p>
      </dgm:t>
    </dgm:pt>
    <dgm:pt modelId="{3559B4E1-C1EB-4674-BD64-4E7692F13C91}" type="parTrans" cxnId="{5870FB66-B06A-4739-8C47-558DF02E9006}">
      <dgm:prSet/>
      <dgm:spPr/>
      <dgm:t>
        <a:bodyPr/>
        <a:lstStyle/>
        <a:p>
          <a:endParaRPr lang="en-US"/>
        </a:p>
      </dgm:t>
    </dgm:pt>
    <dgm:pt modelId="{2E5B24A4-0F7D-4898-8BF5-25BB3473CC4C}" type="sibTrans" cxnId="{5870FB66-B06A-4739-8C47-558DF02E9006}">
      <dgm:prSet/>
      <dgm:spPr/>
      <dgm:t>
        <a:bodyPr/>
        <a:lstStyle/>
        <a:p>
          <a:endParaRPr lang="en-US"/>
        </a:p>
      </dgm:t>
    </dgm:pt>
    <dgm:pt modelId="{D1F614AE-4D10-4258-901D-7E83D49296BC}">
      <dgm:prSet/>
      <dgm:spPr/>
      <dgm:t>
        <a:bodyPr/>
        <a:lstStyle/>
        <a:p>
          <a:r>
            <a:rPr lang="en-US"/>
            <a:t>One member before 7 PM starts suggesting that the board could help pay for improvements to the bleachers with some funds available. </a:t>
          </a:r>
        </a:p>
      </dgm:t>
    </dgm:pt>
    <dgm:pt modelId="{9EA1CE9A-A43D-4E35-8CF2-14074CFCD9BF}" type="parTrans" cxnId="{DD20CFE2-8F5F-4E7D-80B8-51E061FF2042}">
      <dgm:prSet/>
      <dgm:spPr/>
      <dgm:t>
        <a:bodyPr/>
        <a:lstStyle/>
        <a:p>
          <a:endParaRPr lang="en-US"/>
        </a:p>
      </dgm:t>
    </dgm:pt>
    <dgm:pt modelId="{315DDABD-247D-4300-8165-1857EC010F05}" type="sibTrans" cxnId="{DD20CFE2-8F5F-4E7D-80B8-51E061FF2042}">
      <dgm:prSet/>
      <dgm:spPr/>
      <dgm:t>
        <a:bodyPr/>
        <a:lstStyle/>
        <a:p>
          <a:endParaRPr lang="en-US"/>
        </a:p>
      </dgm:t>
    </dgm:pt>
    <dgm:pt modelId="{2AFA0028-5D84-4F12-9895-08CE3C7A9DB3}">
      <dgm:prSet/>
      <dgm:spPr/>
      <dgm:t>
        <a:bodyPr/>
        <a:lstStyle/>
        <a:p>
          <a:r>
            <a:rPr lang="en-US"/>
            <a:t>Allowed or Not?</a:t>
          </a:r>
        </a:p>
      </dgm:t>
    </dgm:pt>
    <dgm:pt modelId="{EE8B34B1-460B-4204-9D81-BFC115C9BFD3}" type="parTrans" cxnId="{4E079945-2383-4F3B-9A87-0E3A22CE6AEC}">
      <dgm:prSet/>
      <dgm:spPr/>
      <dgm:t>
        <a:bodyPr/>
        <a:lstStyle/>
        <a:p>
          <a:endParaRPr lang="en-US"/>
        </a:p>
      </dgm:t>
    </dgm:pt>
    <dgm:pt modelId="{242F5532-7667-4BCD-9DBC-ACB136C99756}" type="sibTrans" cxnId="{4E079945-2383-4F3B-9A87-0E3A22CE6AEC}">
      <dgm:prSet/>
      <dgm:spPr/>
      <dgm:t>
        <a:bodyPr/>
        <a:lstStyle/>
        <a:p>
          <a:endParaRPr lang="en-US"/>
        </a:p>
      </dgm:t>
    </dgm:pt>
    <dgm:pt modelId="{7656FFD7-F6CB-42C7-A77B-37BC0E2573BC}" type="pres">
      <dgm:prSet presAssocID="{8ABEF202-0D6F-43BA-891D-98116184EC85}" presName="root" presStyleCnt="0">
        <dgm:presLayoutVars>
          <dgm:dir/>
          <dgm:resizeHandles val="exact"/>
        </dgm:presLayoutVars>
      </dgm:prSet>
      <dgm:spPr/>
    </dgm:pt>
    <dgm:pt modelId="{7289C7C3-C643-4AEA-91A6-76F207A50183}" type="pres">
      <dgm:prSet presAssocID="{6D63FB4E-15AA-48D7-866E-AF94E1F39C76}" presName="compNode" presStyleCnt="0"/>
      <dgm:spPr/>
    </dgm:pt>
    <dgm:pt modelId="{AB9CABFE-D0FF-4EE4-95AB-F153D38BBD19}" type="pres">
      <dgm:prSet presAssocID="{6D63FB4E-15AA-48D7-866E-AF94E1F39C76}" presName="bgRect" presStyleLbl="bgShp" presStyleIdx="0" presStyleCnt="2"/>
      <dgm:spPr/>
    </dgm:pt>
    <dgm:pt modelId="{F68464BA-1B50-48BE-9F21-55F377352EE2}" type="pres">
      <dgm:prSet presAssocID="{6D63FB4E-15AA-48D7-866E-AF94E1F39C7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4A035DAE-0478-4421-96A7-525804349C33}" type="pres">
      <dgm:prSet presAssocID="{6D63FB4E-15AA-48D7-866E-AF94E1F39C76}" presName="spaceRect" presStyleCnt="0"/>
      <dgm:spPr/>
    </dgm:pt>
    <dgm:pt modelId="{9AD1D4D6-051B-47A7-89E4-56C9A97F9BC1}" type="pres">
      <dgm:prSet presAssocID="{6D63FB4E-15AA-48D7-866E-AF94E1F39C76}" presName="parTx" presStyleLbl="revTx" presStyleIdx="0" presStyleCnt="4">
        <dgm:presLayoutVars>
          <dgm:chMax val="0"/>
          <dgm:chPref val="0"/>
        </dgm:presLayoutVars>
      </dgm:prSet>
      <dgm:spPr/>
    </dgm:pt>
    <dgm:pt modelId="{E93749BE-4A3C-4EE1-B07A-10F8886759AE}" type="pres">
      <dgm:prSet presAssocID="{6D63FB4E-15AA-48D7-866E-AF94E1F39C76}" presName="desTx" presStyleLbl="revTx" presStyleIdx="1" presStyleCnt="4">
        <dgm:presLayoutVars/>
      </dgm:prSet>
      <dgm:spPr/>
    </dgm:pt>
    <dgm:pt modelId="{6BF248F5-7357-48FF-9F4C-23B1D05015CD}" type="pres">
      <dgm:prSet presAssocID="{0D0F9B68-4305-4AA5-BA9A-D465B61FFAB0}" presName="sibTrans" presStyleCnt="0"/>
      <dgm:spPr/>
    </dgm:pt>
    <dgm:pt modelId="{CD5F3AFD-FF01-4F4C-B2A0-ECBA33B3564F}" type="pres">
      <dgm:prSet presAssocID="{D1F614AE-4D10-4258-901D-7E83D49296BC}" presName="compNode" presStyleCnt="0"/>
      <dgm:spPr/>
    </dgm:pt>
    <dgm:pt modelId="{46FF8058-97BA-4272-8C29-C3E82A7B2FC7}" type="pres">
      <dgm:prSet presAssocID="{D1F614AE-4D10-4258-901D-7E83D49296BC}" presName="bgRect" presStyleLbl="bgShp" presStyleIdx="1" presStyleCnt="2"/>
      <dgm:spPr/>
    </dgm:pt>
    <dgm:pt modelId="{F57F7138-1B97-4D5A-96C6-A5D91B97C6EC}" type="pres">
      <dgm:prSet presAssocID="{D1F614AE-4D10-4258-901D-7E83D49296B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ble"/>
        </a:ext>
      </dgm:extLst>
    </dgm:pt>
    <dgm:pt modelId="{71A642EB-A137-4A8E-A407-7E06E1A0CA36}" type="pres">
      <dgm:prSet presAssocID="{D1F614AE-4D10-4258-901D-7E83D49296BC}" presName="spaceRect" presStyleCnt="0"/>
      <dgm:spPr/>
    </dgm:pt>
    <dgm:pt modelId="{4C49183D-EF64-4397-8C7A-0D10F858472D}" type="pres">
      <dgm:prSet presAssocID="{D1F614AE-4D10-4258-901D-7E83D49296BC}" presName="parTx" presStyleLbl="revTx" presStyleIdx="2" presStyleCnt="4">
        <dgm:presLayoutVars>
          <dgm:chMax val="0"/>
          <dgm:chPref val="0"/>
        </dgm:presLayoutVars>
      </dgm:prSet>
      <dgm:spPr/>
    </dgm:pt>
    <dgm:pt modelId="{C3E9A85D-7379-4CDD-8302-BFE64B2B5916}" type="pres">
      <dgm:prSet presAssocID="{D1F614AE-4D10-4258-901D-7E83D49296BC}" presName="desTx" presStyleLbl="revTx" presStyleIdx="3" presStyleCnt="4">
        <dgm:presLayoutVars/>
      </dgm:prSet>
      <dgm:spPr/>
    </dgm:pt>
  </dgm:ptLst>
  <dgm:cxnLst>
    <dgm:cxn modelId="{AC00201D-55C1-41AE-ADB4-1B74F50FD848}" type="presOf" srcId="{D1F614AE-4D10-4258-901D-7E83D49296BC}" destId="{4C49183D-EF64-4397-8C7A-0D10F858472D}" srcOrd="0" destOrd="0" presId="urn:microsoft.com/office/officeart/2018/2/layout/IconVerticalSolidList"/>
    <dgm:cxn modelId="{1144A829-6A88-4BB3-918A-F51EF962C0FB}" srcId="{8ABEF202-0D6F-43BA-891D-98116184EC85}" destId="{6D63FB4E-15AA-48D7-866E-AF94E1F39C76}" srcOrd="0" destOrd="0" parTransId="{DBFE03F1-09E5-4131-9620-8CAAB6858C39}" sibTransId="{0D0F9B68-4305-4AA5-BA9A-D465B61FFAB0}"/>
    <dgm:cxn modelId="{CC7B4239-A2A3-4177-9AF4-834911BC3F76}" type="presOf" srcId="{6D63FB4E-15AA-48D7-866E-AF94E1F39C76}" destId="{9AD1D4D6-051B-47A7-89E4-56C9A97F9BC1}" srcOrd="0" destOrd="0" presId="urn:microsoft.com/office/officeart/2018/2/layout/IconVerticalSolidList"/>
    <dgm:cxn modelId="{8948BE3F-1E4F-4C99-8343-9E31FC150981}" type="presOf" srcId="{8ABEF202-0D6F-43BA-891D-98116184EC85}" destId="{7656FFD7-F6CB-42C7-A77B-37BC0E2573BC}" srcOrd="0" destOrd="0" presId="urn:microsoft.com/office/officeart/2018/2/layout/IconVerticalSolidList"/>
    <dgm:cxn modelId="{4E079945-2383-4F3B-9A87-0E3A22CE6AEC}" srcId="{D1F614AE-4D10-4258-901D-7E83D49296BC}" destId="{2AFA0028-5D84-4F12-9895-08CE3C7A9DB3}" srcOrd="0" destOrd="0" parTransId="{EE8B34B1-460B-4204-9D81-BFC115C9BFD3}" sibTransId="{242F5532-7667-4BCD-9DBC-ACB136C99756}"/>
    <dgm:cxn modelId="{5870FB66-B06A-4739-8C47-558DF02E9006}" srcId="{6D63FB4E-15AA-48D7-866E-AF94E1F39C76}" destId="{D77E6A52-32F5-4E04-BA64-E743EB820989}" srcOrd="0" destOrd="0" parTransId="{3559B4E1-C1EB-4674-BD64-4E7692F13C91}" sibTransId="{2E5B24A4-0F7D-4898-8BF5-25BB3473CC4C}"/>
    <dgm:cxn modelId="{16B53C8A-8BBC-4264-9110-B6C2E560B39A}" type="presOf" srcId="{2AFA0028-5D84-4F12-9895-08CE3C7A9DB3}" destId="{C3E9A85D-7379-4CDD-8302-BFE64B2B5916}" srcOrd="0" destOrd="0" presId="urn:microsoft.com/office/officeart/2018/2/layout/IconVerticalSolidList"/>
    <dgm:cxn modelId="{64D2B59A-571A-48F2-A401-C49514A5FF66}" type="presOf" srcId="{D77E6A52-32F5-4E04-BA64-E743EB820989}" destId="{E93749BE-4A3C-4EE1-B07A-10F8886759AE}" srcOrd="0" destOrd="0" presId="urn:microsoft.com/office/officeart/2018/2/layout/IconVerticalSolidList"/>
    <dgm:cxn modelId="{DD20CFE2-8F5F-4E7D-80B8-51E061FF2042}" srcId="{8ABEF202-0D6F-43BA-891D-98116184EC85}" destId="{D1F614AE-4D10-4258-901D-7E83D49296BC}" srcOrd="1" destOrd="0" parTransId="{9EA1CE9A-A43D-4E35-8CF2-14074CFCD9BF}" sibTransId="{315DDABD-247D-4300-8165-1857EC010F05}"/>
    <dgm:cxn modelId="{5033A34E-5462-4909-BB26-72D39D97C199}" type="presParOf" srcId="{7656FFD7-F6CB-42C7-A77B-37BC0E2573BC}" destId="{7289C7C3-C643-4AEA-91A6-76F207A50183}" srcOrd="0" destOrd="0" presId="urn:microsoft.com/office/officeart/2018/2/layout/IconVerticalSolidList"/>
    <dgm:cxn modelId="{B37F9E54-71B7-45EF-95EC-BDEDC8869862}" type="presParOf" srcId="{7289C7C3-C643-4AEA-91A6-76F207A50183}" destId="{AB9CABFE-D0FF-4EE4-95AB-F153D38BBD19}" srcOrd="0" destOrd="0" presId="urn:microsoft.com/office/officeart/2018/2/layout/IconVerticalSolidList"/>
    <dgm:cxn modelId="{9BF9CE93-DDF9-43CC-B33B-48406F9C89CB}" type="presParOf" srcId="{7289C7C3-C643-4AEA-91A6-76F207A50183}" destId="{F68464BA-1B50-48BE-9F21-55F377352EE2}" srcOrd="1" destOrd="0" presId="urn:microsoft.com/office/officeart/2018/2/layout/IconVerticalSolidList"/>
    <dgm:cxn modelId="{E91C5D2E-04AD-4B1F-A94A-5D1CD6E9B59B}" type="presParOf" srcId="{7289C7C3-C643-4AEA-91A6-76F207A50183}" destId="{4A035DAE-0478-4421-96A7-525804349C33}" srcOrd="2" destOrd="0" presId="urn:microsoft.com/office/officeart/2018/2/layout/IconVerticalSolidList"/>
    <dgm:cxn modelId="{FCA49AC4-92BA-4E83-948A-D857F0E1D55F}" type="presParOf" srcId="{7289C7C3-C643-4AEA-91A6-76F207A50183}" destId="{9AD1D4D6-051B-47A7-89E4-56C9A97F9BC1}" srcOrd="3" destOrd="0" presId="urn:microsoft.com/office/officeart/2018/2/layout/IconVerticalSolidList"/>
    <dgm:cxn modelId="{0E3BC1A5-978F-4A62-9684-0560962B2D6A}" type="presParOf" srcId="{7289C7C3-C643-4AEA-91A6-76F207A50183}" destId="{E93749BE-4A3C-4EE1-B07A-10F8886759AE}" srcOrd="4" destOrd="0" presId="urn:microsoft.com/office/officeart/2018/2/layout/IconVerticalSolidList"/>
    <dgm:cxn modelId="{190981E9-DD4E-465A-820A-8ADFADAF77EB}" type="presParOf" srcId="{7656FFD7-F6CB-42C7-A77B-37BC0E2573BC}" destId="{6BF248F5-7357-48FF-9F4C-23B1D05015CD}" srcOrd="1" destOrd="0" presId="urn:microsoft.com/office/officeart/2018/2/layout/IconVerticalSolidList"/>
    <dgm:cxn modelId="{E8D1A56D-362F-4142-A2BC-8C31FDDE119C}" type="presParOf" srcId="{7656FFD7-F6CB-42C7-A77B-37BC0E2573BC}" destId="{CD5F3AFD-FF01-4F4C-B2A0-ECBA33B3564F}" srcOrd="2" destOrd="0" presId="urn:microsoft.com/office/officeart/2018/2/layout/IconVerticalSolidList"/>
    <dgm:cxn modelId="{869D6435-51DB-4ECB-B3FC-363E270D888D}" type="presParOf" srcId="{CD5F3AFD-FF01-4F4C-B2A0-ECBA33B3564F}" destId="{46FF8058-97BA-4272-8C29-C3E82A7B2FC7}" srcOrd="0" destOrd="0" presId="urn:microsoft.com/office/officeart/2018/2/layout/IconVerticalSolidList"/>
    <dgm:cxn modelId="{9E8114B1-4916-4D7A-9DD2-5B8F0C6B71E0}" type="presParOf" srcId="{CD5F3AFD-FF01-4F4C-B2A0-ECBA33B3564F}" destId="{F57F7138-1B97-4D5A-96C6-A5D91B97C6EC}" srcOrd="1" destOrd="0" presId="urn:microsoft.com/office/officeart/2018/2/layout/IconVerticalSolidList"/>
    <dgm:cxn modelId="{CC4F47F9-9D53-4091-AD88-B3D4277CED07}" type="presParOf" srcId="{CD5F3AFD-FF01-4F4C-B2A0-ECBA33B3564F}" destId="{71A642EB-A137-4A8E-A407-7E06E1A0CA36}" srcOrd="2" destOrd="0" presId="urn:microsoft.com/office/officeart/2018/2/layout/IconVerticalSolidList"/>
    <dgm:cxn modelId="{8D137215-70FA-4046-BC28-BA8A043BA766}" type="presParOf" srcId="{CD5F3AFD-FF01-4F4C-B2A0-ECBA33B3564F}" destId="{4C49183D-EF64-4397-8C7A-0D10F858472D}" srcOrd="3" destOrd="0" presId="urn:microsoft.com/office/officeart/2018/2/layout/IconVerticalSolidList"/>
    <dgm:cxn modelId="{5C248310-F9F4-4DDB-826A-D0A09E0A30E2}" type="presParOf" srcId="{CD5F3AFD-FF01-4F4C-B2A0-ECBA33B3564F}" destId="{C3E9A85D-7379-4CDD-8302-BFE64B2B5916}"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026105-37D1-4D83-A771-16DE09FD621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D24ED6F-1066-46B5-94F8-8F64882A2D02}">
      <dgm:prSet/>
      <dgm:spPr/>
      <dgm:t>
        <a:bodyPr/>
        <a:lstStyle/>
        <a:p>
          <a:r>
            <a:rPr lang="en-US" b="0" i="0" baseline="0" dirty="0"/>
            <a:t>Example 4: Social Media/Text Message Chain</a:t>
          </a:r>
          <a:endParaRPr lang="en-US" dirty="0"/>
        </a:p>
      </dgm:t>
    </dgm:pt>
    <dgm:pt modelId="{EDE422CE-9715-435C-B8A4-94B431F66642}" type="parTrans" cxnId="{2B6F7461-4995-4D72-A237-4AB4AF59FB6D}">
      <dgm:prSet/>
      <dgm:spPr/>
      <dgm:t>
        <a:bodyPr/>
        <a:lstStyle/>
        <a:p>
          <a:endParaRPr lang="en-US"/>
        </a:p>
      </dgm:t>
    </dgm:pt>
    <dgm:pt modelId="{DF30D2F0-FDAD-4E82-BE25-9A692733C0FC}" type="sibTrans" cxnId="{2B6F7461-4995-4D72-A237-4AB4AF59FB6D}">
      <dgm:prSet/>
      <dgm:spPr/>
      <dgm:t>
        <a:bodyPr/>
        <a:lstStyle/>
        <a:p>
          <a:endParaRPr lang="en-US"/>
        </a:p>
      </dgm:t>
    </dgm:pt>
    <dgm:pt modelId="{EA90E18E-EFE5-4567-A6B4-609E50586751}">
      <dgm:prSet/>
      <dgm:spPr/>
      <dgm:t>
        <a:bodyPr/>
        <a:lstStyle/>
        <a:p>
          <a:r>
            <a:rPr lang="en-US" b="0" i="0" baseline="0"/>
            <a:t>Scenario: A board member posts a plan to vote against a project on Twitter/X.</a:t>
          </a:r>
          <a:endParaRPr lang="en-US"/>
        </a:p>
      </dgm:t>
    </dgm:pt>
    <dgm:pt modelId="{80C2F320-D623-4E2B-BEAB-FFEFE061F8AE}" type="parTrans" cxnId="{6F6AE329-D0D0-49BF-848F-715B81CC1AA6}">
      <dgm:prSet/>
      <dgm:spPr/>
      <dgm:t>
        <a:bodyPr/>
        <a:lstStyle/>
        <a:p>
          <a:endParaRPr lang="en-US"/>
        </a:p>
      </dgm:t>
    </dgm:pt>
    <dgm:pt modelId="{9829D590-9FF9-40E3-85A2-C856C37E6098}" type="sibTrans" cxnId="{6F6AE329-D0D0-49BF-848F-715B81CC1AA6}">
      <dgm:prSet/>
      <dgm:spPr/>
      <dgm:t>
        <a:bodyPr/>
        <a:lstStyle/>
        <a:p>
          <a:endParaRPr lang="en-US"/>
        </a:p>
      </dgm:t>
    </dgm:pt>
    <dgm:pt modelId="{C475E3FE-C5B8-4A5E-A6BB-4A8FC623CB0E}">
      <dgm:prSet/>
      <dgm:spPr/>
      <dgm:t>
        <a:bodyPr/>
        <a:lstStyle/>
        <a:p>
          <a:r>
            <a:rPr lang="en-US" b="0" i="0" baseline="0"/>
            <a:t>Activity: Another member retweets it in opposition, tagging two other members. A third member responds supporting the opposition.</a:t>
          </a:r>
          <a:endParaRPr lang="en-US"/>
        </a:p>
      </dgm:t>
    </dgm:pt>
    <dgm:pt modelId="{136853C7-AB0D-485E-9021-B4BC3702D992}" type="parTrans" cxnId="{05E09D65-4E92-495A-857E-FAEF6EDDC403}">
      <dgm:prSet/>
      <dgm:spPr/>
      <dgm:t>
        <a:bodyPr/>
        <a:lstStyle/>
        <a:p>
          <a:endParaRPr lang="en-US"/>
        </a:p>
      </dgm:t>
    </dgm:pt>
    <dgm:pt modelId="{C8EABFD0-E88E-4F39-BAAF-FF5F75F80E5A}" type="sibTrans" cxnId="{05E09D65-4E92-495A-857E-FAEF6EDDC403}">
      <dgm:prSet/>
      <dgm:spPr/>
      <dgm:t>
        <a:bodyPr/>
        <a:lstStyle/>
        <a:p>
          <a:endParaRPr lang="en-US"/>
        </a:p>
      </dgm:t>
    </dgm:pt>
    <dgm:pt modelId="{6ECB3F9D-1346-4918-BDE0-A41674379423}">
      <dgm:prSet/>
      <dgm:spPr/>
      <dgm:t>
        <a:bodyPr/>
        <a:lstStyle/>
        <a:p>
          <a:r>
            <a:rPr lang="en-US" b="0" i="0" baseline="0"/>
            <a:t>Result: This interactive, public-facing, but un-noticed, conversation among a quorum constitutes a violation</a:t>
          </a:r>
          <a:endParaRPr lang="en-US"/>
        </a:p>
      </dgm:t>
    </dgm:pt>
    <dgm:pt modelId="{DDF47563-C3F6-4CE3-8302-DCB369DC3E72}" type="parTrans" cxnId="{FB79D319-A7A6-4047-A734-821AE5737F05}">
      <dgm:prSet/>
      <dgm:spPr/>
      <dgm:t>
        <a:bodyPr/>
        <a:lstStyle/>
        <a:p>
          <a:endParaRPr lang="en-US"/>
        </a:p>
      </dgm:t>
    </dgm:pt>
    <dgm:pt modelId="{47A32414-F0D2-4641-98E1-367256A68C76}" type="sibTrans" cxnId="{FB79D319-A7A6-4047-A734-821AE5737F05}">
      <dgm:prSet/>
      <dgm:spPr/>
      <dgm:t>
        <a:bodyPr/>
        <a:lstStyle/>
        <a:p>
          <a:endParaRPr lang="en-US"/>
        </a:p>
      </dgm:t>
    </dgm:pt>
    <dgm:pt modelId="{D1AB8B93-8855-4F68-B29F-424785A51E09}" type="pres">
      <dgm:prSet presAssocID="{D7026105-37D1-4D83-A771-16DE09FD6218}" presName="linear" presStyleCnt="0">
        <dgm:presLayoutVars>
          <dgm:animLvl val="lvl"/>
          <dgm:resizeHandles val="exact"/>
        </dgm:presLayoutVars>
      </dgm:prSet>
      <dgm:spPr/>
    </dgm:pt>
    <dgm:pt modelId="{42EC44F1-6C8B-4297-A0A2-C80DA0EA3A14}" type="pres">
      <dgm:prSet presAssocID="{2D24ED6F-1066-46B5-94F8-8F64882A2D02}" presName="parentText" presStyleLbl="node1" presStyleIdx="0" presStyleCnt="4">
        <dgm:presLayoutVars>
          <dgm:chMax val="0"/>
          <dgm:bulletEnabled val="1"/>
        </dgm:presLayoutVars>
      </dgm:prSet>
      <dgm:spPr/>
    </dgm:pt>
    <dgm:pt modelId="{1CA844C6-4293-46E8-B8BD-3A92B8F09AB4}" type="pres">
      <dgm:prSet presAssocID="{DF30D2F0-FDAD-4E82-BE25-9A692733C0FC}" presName="spacer" presStyleCnt="0"/>
      <dgm:spPr/>
    </dgm:pt>
    <dgm:pt modelId="{783CE409-A323-44B3-ACB7-6A6E15FB77C1}" type="pres">
      <dgm:prSet presAssocID="{EA90E18E-EFE5-4567-A6B4-609E50586751}" presName="parentText" presStyleLbl="node1" presStyleIdx="1" presStyleCnt="4">
        <dgm:presLayoutVars>
          <dgm:chMax val="0"/>
          <dgm:bulletEnabled val="1"/>
        </dgm:presLayoutVars>
      </dgm:prSet>
      <dgm:spPr/>
    </dgm:pt>
    <dgm:pt modelId="{15E8DBC6-11E8-454C-B662-51AAB12ED7F7}" type="pres">
      <dgm:prSet presAssocID="{9829D590-9FF9-40E3-85A2-C856C37E6098}" presName="spacer" presStyleCnt="0"/>
      <dgm:spPr/>
    </dgm:pt>
    <dgm:pt modelId="{9DCDF8FE-72AC-4851-A505-0E9BE4A983E2}" type="pres">
      <dgm:prSet presAssocID="{C475E3FE-C5B8-4A5E-A6BB-4A8FC623CB0E}" presName="parentText" presStyleLbl="node1" presStyleIdx="2" presStyleCnt="4">
        <dgm:presLayoutVars>
          <dgm:chMax val="0"/>
          <dgm:bulletEnabled val="1"/>
        </dgm:presLayoutVars>
      </dgm:prSet>
      <dgm:spPr/>
    </dgm:pt>
    <dgm:pt modelId="{65600746-DA30-48CB-868D-A200A8DC2F02}" type="pres">
      <dgm:prSet presAssocID="{C8EABFD0-E88E-4F39-BAAF-FF5F75F80E5A}" presName="spacer" presStyleCnt="0"/>
      <dgm:spPr/>
    </dgm:pt>
    <dgm:pt modelId="{8253A6A4-1F60-4B4E-B9A8-94A51073E247}" type="pres">
      <dgm:prSet presAssocID="{6ECB3F9D-1346-4918-BDE0-A41674379423}" presName="parentText" presStyleLbl="node1" presStyleIdx="3" presStyleCnt="4">
        <dgm:presLayoutVars>
          <dgm:chMax val="0"/>
          <dgm:bulletEnabled val="1"/>
        </dgm:presLayoutVars>
      </dgm:prSet>
      <dgm:spPr/>
    </dgm:pt>
  </dgm:ptLst>
  <dgm:cxnLst>
    <dgm:cxn modelId="{A236050C-A5AE-48F4-A6FF-92911D2C6BB5}" type="presOf" srcId="{C475E3FE-C5B8-4A5E-A6BB-4A8FC623CB0E}" destId="{9DCDF8FE-72AC-4851-A505-0E9BE4A983E2}" srcOrd="0" destOrd="0" presId="urn:microsoft.com/office/officeart/2005/8/layout/vList2"/>
    <dgm:cxn modelId="{FB79D319-A7A6-4047-A734-821AE5737F05}" srcId="{D7026105-37D1-4D83-A771-16DE09FD6218}" destId="{6ECB3F9D-1346-4918-BDE0-A41674379423}" srcOrd="3" destOrd="0" parTransId="{DDF47563-C3F6-4CE3-8302-DCB369DC3E72}" sibTransId="{47A32414-F0D2-4641-98E1-367256A68C76}"/>
    <dgm:cxn modelId="{6F6AE329-D0D0-49BF-848F-715B81CC1AA6}" srcId="{D7026105-37D1-4D83-A771-16DE09FD6218}" destId="{EA90E18E-EFE5-4567-A6B4-609E50586751}" srcOrd="1" destOrd="0" parTransId="{80C2F320-D623-4E2B-BEAB-FFEFE061F8AE}" sibTransId="{9829D590-9FF9-40E3-85A2-C856C37E6098}"/>
    <dgm:cxn modelId="{B81BFD2B-DAA4-4A63-AD12-38F54CD31565}" type="presOf" srcId="{6ECB3F9D-1346-4918-BDE0-A41674379423}" destId="{8253A6A4-1F60-4B4E-B9A8-94A51073E247}" srcOrd="0" destOrd="0" presId="urn:microsoft.com/office/officeart/2005/8/layout/vList2"/>
    <dgm:cxn modelId="{2B6F7461-4995-4D72-A237-4AB4AF59FB6D}" srcId="{D7026105-37D1-4D83-A771-16DE09FD6218}" destId="{2D24ED6F-1066-46B5-94F8-8F64882A2D02}" srcOrd="0" destOrd="0" parTransId="{EDE422CE-9715-435C-B8A4-94B431F66642}" sibTransId="{DF30D2F0-FDAD-4E82-BE25-9A692733C0FC}"/>
    <dgm:cxn modelId="{05E09D65-4E92-495A-857E-FAEF6EDDC403}" srcId="{D7026105-37D1-4D83-A771-16DE09FD6218}" destId="{C475E3FE-C5B8-4A5E-A6BB-4A8FC623CB0E}" srcOrd="2" destOrd="0" parTransId="{136853C7-AB0D-485E-9021-B4BC3702D992}" sibTransId="{C8EABFD0-E88E-4F39-BAAF-FF5F75F80E5A}"/>
    <dgm:cxn modelId="{1AB3584A-380A-44E0-93A6-FBD49C5655D7}" type="presOf" srcId="{2D24ED6F-1066-46B5-94F8-8F64882A2D02}" destId="{42EC44F1-6C8B-4297-A0A2-C80DA0EA3A14}" srcOrd="0" destOrd="0" presId="urn:microsoft.com/office/officeart/2005/8/layout/vList2"/>
    <dgm:cxn modelId="{91B8A084-F0D8-441C-A70D-F4DDC410CD40}" type="presOf" srcId="{EA90E18E-EFE5-4567-A6B4-609E50586751}" destId="{783CE409-A323-44B3-ACB7-6A6E15FB77C1}" srcOrd="0" destOrd="0" presId="urn:microsoft.com/office/officeart/2005/8/layout/vList2"/>
    <dgm:cxn modelId="{A473EE8B-883B-4B86-B4CA-805E3EE20922}" type="presOf" srcId="{D7026105-37D1-4D83-A771-16DE09FD6218}" destId="{D1AB8B93-8855-4F68-B29F-424785A51E09}" srcOrd="0" destOrd="0" presId="urn:microsoft.com/office/officeart/2005/8/layout/vList2"/>
    <dgm:cxn modelId="{0812B6B7-7C03-4594-9C42-081CE9057741}" type="presParOf" srcId="{D1AB8B93-8855-4F68-B29F-424785A51E09}" destId="{42EC44F1-6C8B-4297-A0A2-C80DA0EA3A14}" srcOrd="0" destOrd="0" presId="urn:microsoft.com/office/officeart/2005/8/layout/vList2"/>
    <dgm:cxn modelId="{A26B573C-6A41-4073-90ED-CF5462DC8341}" type="presParOf" srcId="{D1AB8B93-8855-4F68-B29F-424785A51E09}" destId="{1CA844C6-4293-46E8-B8BD-3A92B8F09AB4}" srcOrd="1" destOrd="0" presId="urn:microsoft.com/office/officeart/2005/8/layout/vList2"/>
    <dgm:cxn modelId="{EBC96D92-F10F-4322-B827-77C162B94103}" type="presParOf" srcId="{D1AB8B93-8855-4F68-B29F-424785A51E09}" destId="{783CE409-A323-44B3-ACB7-6A6E15FB77C1}" srcOrd="2" destOrd="0" presId="urn:microsoft.com/office/officeart/2005/8/layout/vList2"/>
    <dgm:cxn modelId="{8D948812-546C-4A46-AB88-757EA6ABBCAA}" type="presParOf" srcId="{D1AB8B93-8855-4F68-B29F-424785A51E09}" destId="{15E8DBC6-11E8-454C-B662-51AAB12ED7F7}" srcOrd="3" destOrd="0" presId="urn:microsoft.com/office/officeart/2005/8/layout/vList2"/>
    <dgm:cxn modelId="{19F7C0CF-733E-4F45-B162-73840F75045A}" type="presParOf" srcId="{D1AB8B93-8855-4F68-B29F-424785A51E09}" destId="{9DCDF8FE-72AC-4851-A505-0E9BE4A983E2}" srcOrd="4" destOrd="0" presId="urn:microsoft.com/office/officeart/2005/8/layout/vList2"/>
    <dgm:cxn modelId="{CE35DE45-253F-4B54-8E47-76B3F2174296}" type="presParOf" srcId="{D1AB8B93-8855-4F68-B29F-424785A51E09}" destId="{65600746-DA30-48CB-868D-A200A8DC2F02}" srcOrd="5" destOrd="0" presId="urn:microsoft.com/office/officeart/2005/8/layout/vList2"/>
    <dgm:cxn modelId="{772E7BB6-DC52-4D0E-A82A-DFF2C405D734}" type="presParOf" srcId="{D1AB8B93-8855-4F68-B29F-424785A51E09}" destId="{8253A6A4-1F60-4B4E-B9A8-94A51073E24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6450CE-353B-4877-A14F-6ED15F766561}"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7D1CD8F6-4AFE-4A65-8F90-FC7139B97268}">
      <dgm:prSet/>
      <dgm:spPr/>
      <dgm:t>
        <a:bodyPr/>
        <a:lstStyle/>
        <a:p>
          <a:pPr>
            <a:defRPr b="1"/>
          </a:pPr>
          <a:r>
            <a:rPr lang="en-US"/>
            <a:t>All found in SDCL 1-25-1 </a:t>
          </a:r>
        </a:p>
      </dgm:t>
    </dgm:pt>
    <dgm:pt modelId="{868C3C4C-EF63-44E1-AF6B-AFB28FF23C98}" type="parTrans" cxnId="{AA4CA2FD-2EB5-4ED5-9D79-2B543C8ECAC0}">
      <dgm:prSet/>
      <dgm:spPr/>
      <dgm:t>
        <a:bodyPr/>
        <a:lstStyle/>
        <a:p>
          <a:endParaRPr lang="en-US"/>
        </a:p>
      </dgm:t>
    </dgm:pt>
    <dgm:pt modelId="{3C82A018-8648-43E8-BF20-B586E6DB11D7}" type="sibTrans" cxnId="{AA4CA2FD-2EB5-4ED5-9D79-2B543C8ECAC0}">
      <dgm:prSet/>
      <dgm:spPr/>
      <dgm:t>
        <a:bodyPr/>
        <a:lstStyle/>
        <a:p>
          <a:endParaRPr lang="en-US"/>
        </a:p>
      </dgm:t>
    </dgm:pt>
    <dgm:pt modelId="{81E57768-9F8E-4FA6-B0A8-3CFA4508DDA5}">
      <dgm:prSet/>
      <dgm:spPr/>
      <dgm:t>
        <a:bodyPr/>
        <a:lstStyle/>
        <a:p>
          <a:pPr>
            <a:defRPr b="1"/>
          </a:pPr>
          <a:r>
            <a:rPr lang="en-US"/>
            <a:t>1. Meeting with other bodies </a:t>
          </a:r>
        </a:p>
      </dgm:t>
    </dgm:pt>
    <dgm:pt modelId="{0CAD8C22-7761-4ECA-BC31-CEF2EF7697CA}" type="parTrans" cxnId="{E2DDBCB1-866B-4C8F-9756-DB483BD8A3CD}">
      <dgm:prSet/>
      <dgm:spPr/>
      <dgm:t>
        <a:bodyPr/>
        <a:lstStyle/>
        <a:p>
          <a:endParaRPr lang="en-US"/>
        </a:p>
      </dgm:t>
    </dgm:pt>
    <dgm:pt modelId="{F212E3F1-F23B-43A9-82F0-DB088815002C}" type="sibTrans" cxnId="{E2DDBCB1-866B-4C8F-9756-DB483BD8A3CD}">
      <dgm:prSet/>
      <dgm:spPr/>
      <dgm:t>
        <a:bodyPr/>
        <a:lstStyle/>
        <a:p>
          <a:endParaRPr lang="en-US"/>
        </a:p>
      </dgm:t>
    </dgm:pt>
    <dgm:pt modelId="{FBF47D97-84D7-43B8-B3B6-0B4524AE0786}">
      <dgm:prSet/>
      <dgm:spPr/>
      <dgm:t>
        <a:bodyPr/>
        <a:lstStyle/>
        <a:p>
          <a:r>
            <a:rPr lang="en-US"/>
            <a:t>“provide information or attend the official meeting of another [body]…” </a:t>
          </a:r>
        </a:p>
      </dgm:t>
    </dgm:pt>
    <dgm:pt modelId="{18C691E1-DE08-4707-A22F-89AFD30C5130}" type="parTrans" cxnId="{88383567-796A-44C5-8566-E1B0CCA06465}">
      <dgm:prSet/>
      <dgm:spPr/>
      <dgm:t>
        <a:bodyPr/>
        <a:lstStyle/>
        <a:p>
          <a:endParaRPr lang="en-US"/>
        </a:p>
      </dgm:t>
    </dgm:pt>
    <dgm:pt modelId="{9C2D3086-29E7-413C-A85E-C468E06E5C75}" type="sibTrans" cxnId="{88383567-796A-44C5-8566-E1B0CCA06465}">
      <dgm:prSet/>
      <dgm:spPr/>
      <dgm:t>
        <a:bodyPr/>
        <a:lstStyle/>
        <a:p>
          <a:endParaRPr lang="en-US"/>
        </a:p>
      </dgm:t>
    </dgm:pt>
    <dgm:pt modelId="{CE96995F-AF4A-4C13-B4AE-ADC66912CFEF}">
      <dgm:prSet/>
      <dgm:spPr/>
      <dgm:t>
        <a:bodyPr/>
        <a:lstStyle/>
        <a:p>
          <a:r>
            <a:rPr lang="en-US"/>
            <a:t>2</a:t>
          </a:r>
          <a:r>
            <a:rPr lang="en-US" baseline="30000"/>
            <a:t>nd</a:t>
          </a:r>
          <a:r>
            <a:rPr lang="en-US"/>
            <a:t> body must meet the notice requirements of Ch. 1-25</a:t>
          </a:r>
        </a:p>
      </dgm:t>
    </dgm:pt>
    <dgm:pt modelId="{89BE7680-2D9B-4883-B416-C36DD2469567}" type="parTrans" cxnId="{65A116F7-5A31-493D-A0F6-84C128B730F6}">
      <dgm:prSet/>
      <dgm:spPr/>
      <dgm:t>
        <a:bodyPr/>
        <a:lstStyle/>
        <a:p>
          <a:endParaRPr lang="en-US"/>
        </a:p>
      </dgm:t>
    </dgm:pt>
    <dgm:pt modelId="{843CCC0D-64E8-476F-A6ED-A5422444F53B}" type="sibTrans" cxnId="{65A116F7-5A31-493D-A0F6-84C128B730F6}">
      <dgm:prSet/>
      <dgm:spPr/>
      <dgm:t>
        <a:bodyPr/>
        <a:lstStyle/>
        <a:p>
          <a:endParaRPr lang="en-US"/>
        </a:p>
      </dgm:t>
    </dgm:pt>
    <dgm:pt modelId="{97CFC031-5F2B-4E0A-9E33-571186684493}" type="pres">
      <dgm:prSet presAssocID="{CE6450CE-353B-4877-A14F-6ED15F766561}" presName="root" presStyleCnt="0">
        <dgm:presLayoutVars>
          <dgm:dir/>
          <dgm:resizeHandles val="exact"/>
        </dgm:presLayoutVars>
      </dgm:prSet>
      <dgm:spPr/>
    </dgm:pt>
    <dgm:pt modelId="{C15850B3-5CD7-448D-9A2C-00043B3538BD}" type="pres">
      <dgm:prSet presAssocID="{7D1CD8F6-4AFE-4A65-8F90-FC7139B97268}" presName="compNode" presStyleCnt="0"/>
      <dgm:spPr/>
    </dgm:pt>
    <dgm:pt modelId="{A731C914-E281-4325-A41E-C6907F1FD482}" type="pres">
      <dgm:prSet presAssocID="{7D1CD8F6-4AFE-4A65-8F90-FC7139B9726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titles"/>
        </a:ext>
      </dgm:extLst>
    </dgm:pt>
    <dgm:pt modelId="{B1E4F90B-7679-46AF-AC0E-9AC764B2BA02}" type="pres">
      <dgm:prSet presAssocID="{7D1CD8F6-4AFE-4A65-8F90-FC7139B97268}" presName="iconSpace" presStyleCnt="0"/>
      <dgm:spPr/>
    </dgm:pt>
    <dgm:pt modelId="{44BB2F89-736A-404E-9458-8BF55624045B}" type="pres">
      <dgm:prSet presAssocID="{7D1CD8F6-4AFE-4A65-8F90-FC7139B97268}" presName="parTx" presStyleLbl="revTx" presStyleIdx="0" presStyleCnt="4">
        <dgm:presLayoutVars>
          <dgm:chMax val="0"/>
          <dgm:chPref val="0"/>
        </dgm:presLayoutVars>
      </dgm:prSet>
      <dgm:spPr/>
    </dgm:pt>
    <dgm:pt modelId="{6955CEAD-1E05-4B53-A531-99AB7E69E898}" type="pres">
      <dgm:prSet presAssocID="{7D1CD8F6-4AFE-4A65-8F90-FC7139B97268}" presName="txSpace" presStyleCnt="0"/>
      <dgm:spPr/>
    </dgm:pt>
    <dgm:pt modelId="{A0C664A0-8074-42C7-9593-BB961FA59B63}" type="pres">
      <dgm:prSet presAssocID="{7D1CD8F6-4AFE-4A65-8F90-FC7139B97268}" presName="desTx" presStyleLbl="revTx" presStyleIdx="1" presStyleCnt="4">
        <dgm:presLayoutVars/>
      </dgm:prSet>
      <dgm:spPr/>
    </dgm:pt>
    <dgm:pt modelId="{9CC78D61-1255-49C9-8BE7-5BFA83BC3D21}" type="pres">
      <dgm:prSet presAssocID="{3C82A018-8648-43E8-BF20-B586E6DB11D7}" presName="sibTrans" presStyleCnt="0"/>
      <dgm:spPr/>
    </dgm:pt>
    <dgm:pt modelId="{6D4886F6-BBB4-48DC-ACF9-A9BCA40C4402}" type="pres">
      <dgm:prSet presAssocID="{81E57768-9F8E-4FA6-B0A8-3CFA4508DDA5}" presName="compNode" presStyleCnt="0"/>
      <dgm:spPr/>
    </dgm:pt>
    <dgm:pt modelId="{B17EB85D-BD45-4E67-B985-65E01CED22AC}" type="pres">
      <dgm:prSet presAssocID="{81E57768-9F8E-4FA6-B0A8-3CFA4508DDA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3D09CBB8-4ACF-4F17-8A45-24F5C400A67A}" type="pres">
      <dgm:prSet presAssocID="{81E57768-9F8E-4FA6-B0A8-3CFA4508DDA5}" presName="iconSpace" presStyleCnt="0"/>
      <dgm:spPr/>
    </dgm:pt>
    <dgm:pt modelId="{251F8ABD-2712-4F07-9EF2-2F762E6617F4}" type="pres">
      <dgm:prSet presAssocID="{81E57768-9F8E-4FA6-B0A8-3CFA4508DDA5}" presName="parTx" presStyleLbl="revTx" presStyleIdx="2" presStyleCnt="4">
        <dgm:presLayoutVars>
          <dgm:chMax val="0"/>
          <dgm:chPref val="0"/>
        </dgm:presLayoutVars>
      </dgm:prSet>
      <dgm:spPr/>
    </dgm:pt>
    <dgm:pt modelId="{0F452F5A-31B2-4BA2-A996-1BAD175CB628}" type="pres">
      <dgm:prSet presAssocID="{81E57768-9F8E-4FA6-B0A8-3CFA4508DDA5}" presName="txSpace" presStyleCnt="0"/>
      <dgm:spPr/>
    </dgm:pt>
    <dgm:pt modelId="{FECB4CF4-15C6-47BF-AD6A-75F98742AE62}" type="pres">
      <dgm:prSet presAssocID="{81E57768-9F8E-4FA6-B0A8-3CFA4508DDA5}" presName="desTx" presStyleLbl="revTx" presStyleIdx="3" presStyleCnt="4">
        <dgm:presLayoutVars/>
      </dgm:prSet>
      <dgm:spPr/>
    </dgm:pt>
  </dgm:ptLst>
  <dgm:cxnLst>
    <dgm:cxn modelId="{88383567-796A-44C5-8566-E1B0CCA06465}" srcId="{81E57768-9F8E-4FA6-B0A8-3CFA4508DDA5}" destId="{FBF47D97-84D7-43B8-B3B6-0B4524AE0786}" srcOrd="0" destOrd="0" parTransId="{18C691E1-DE08-4707-A22F-89AFD30C5130}" sibTransId="{9C2D3086-29E7-413C-A85E-C468E06E5C75}"/>
    <dgm:cxn modelId="{6B245382-BC02-49E7-BD32-531BE9CD40F8}" type="presOf" srcId="{FBF47D97-84D7-43B8-B3B6-0B4524AE0786}" destId="{FECB4CF4-15C6-47BF-AD6A-75F98742AE62}" srcOrd="0" destOrd="0" presId="urn:microsoft.com/office/officeart/2018/5/layout/CenteredIconLabelDescriptionList"/>
    <dgm:cxn modelId="{A210FB90-38F7-4F93-A598-112C6CA3C164}" type="presOf" srcId="{7D1CD8F6-4AFE-4A65-8F90-FC7139B97268}" destId="{44BB2F89-736A-404E-9458-8BF55624045B}" srcOrd="0" destOrd="0" presId="urn:microsoft.com/office/officeart/2018/5/layout/CenteredIconLabelDescriptionList"/>
    <dgm:cxn modelId="{E2DDBCB1-866B-4C8F-9756-DB483BD8A3CD}" srcId="{CE6450CE-353B-4877-A14F-6ED15F766561}" destId="{81E57768-9F8E-4FA6-B0A8-3CFA4508DDA5}" srcOrd="1" destOrd="0" parTransId="{0CAD8C22-7761-4ECA-BC31-CEF2EF7697CA}" sibTransId="{F212E3F1-F23B-43A9-82F0-DB088815002C}"/>
    <dgm:cxn modelId="{60CFACCF-8042-4234-9B0F-38D651341D7E}" type="presOf" srcId="{CE6450CE-353B-4877-A14F-6ED15F766561}" destId="{97CFC031-5F2B-4E0A-9E33-571186684493}" srcOrd="0" destOrd="0" presId="urn:microsoft.com/office/officeart/2018/5/layout/CenteredIconLabelDescriptionList"/>
    <dgm:cxn modelId="{A59D80E0-B345-478F-BFEB-674397F3C2A8}" type="presOf" srcId="{81E57768-9F8E-4FA6-B0A8-3CFA4508DDA5}" destId="{251F8ABD-2712-4F07-9EF2-2F762E6617F4}" srcOrd="0" destOrd="0" presId="urn:microsoft.com/office/officeart/2018/5/layout/CenteredIconLabelDescriptionList"/>
    <dgm:cxn modelId="{255E8DE9-4DB9-476A-A725-EABDF4570F98}" type="presOf" srcId="{CE96995F-AF4A-4C13-B4AE-ADC66912CFEF}" destId="{FECB4CF4-15C6-47BF-AD6A-75F98742AE62}" srcOrd="0" destOrd="1" presId="urn:microsoft.com/office/officeart/2018/5/layout/CenteredIconLabelDescriptionList"/>
    <dgm:cxn modelId="{65A116F7-5A31-493D-A0F6-84C128B730F6}" srcId="{81E57768-9F8E-4FA6-B0A8-3CFA4508DDA5}" destId="{CE96995F-AF4A-4C13-B4AE-ADC66912CFEF}" srcOrd="1" destOrd="0" parTransId="{89BE7680-2D9B-4883-B416-C36DD2469567}" sibTransId="{843CCC0D-64E8-476F-A6ED-A5422444F53B}"/>
    <dgm:cxn modelId="{AA4CA2FD-2EB5-4ED5-9D79-2B543C8ECAC0}" srcId="{CE6450CE-353B-4877-A14F-6ED15F766561}" destId="{7D1CD8F6-4AFE-4A65-8F90-FC7139B97268}" srcOrd="0" destOrd="0" parTransId="{868C3C4C-EF63-44E1-AF6B-AFB28FF23C98}" sibTransId="{3C82A018-8648-43E8-BF20-B586E6DB11D7}"/>
    <dgm:cxn modelId="{A2146064-BD4C-4983-AABF-11CB29B1DD85}" type="presParOf" srcId="{97CFC031-5F2B-4E0A-9E33-571186684493}" destId="{C15850B3-5CD7-448D-9A2C-00043B3538BD}" srcOrd="0" destOrd="0" presId="urn:microsoft.com/office/officeart/2018/5/layout/CenteredIconLabelDescriptionList"/>
    <dgm:cxn modelId="{9FC15147-7A11-46B0-B684-5AB428A7F8FE}" type="presParOf" srcId="{C15850B3-5CD7-448D-9A2C-00043B3538BD}" destId="{A731C914-E281-4325-A41E-C6907F1FD482}" srcOrd="0" destOrd="0" presId="urn:microsoft.com/office/officeart/2018/5/layout/CenteredIconLabelDescriptionList"/>
    <dgm:cxn modelId="{85DC5446-002E-45CF-A217-80C881597268}" type="presParOf" srcId="{C15850B3-5CD7-448D-9A2C-00043B3538BD}" destId="{B1E4F90B-7679-46AF-AC0E-9AC764B2BA02}" srcOrd="1" destOrd="0" presId="urn:microsoft.com/office/officeart/2018/5/layout/CenteredIconLabelDescriptionList"/>
    <dgm:cxn modelId="{5AE9DC02-3E2A-44DF-B52B-689DA030A6E4}" type="presParOf" srcId="{C15850B3-5CD7-448D-9A2C-00043B3538BD}" destId="{44BB2F89-736A-404E-9458-8BF55624045B}" srcOrd="2" destOrd="0" presId="urn:microsoft.com/office/officeart/2018/5/layout/CenteredIconLabelDescriptionList"/>
    <dgm:cxn modelId="{05850B2B-2E19-40D6-B5AB-60D39E319B6A}" type="presParOf" srcId="{C15850B3-5CD7-448D-9A2C-00043B3538BD}" destId="{6955CEAD-1E05-4B53-A531-99AB7E69E898}" srcOrd="3" destOrd="0" presId="urn:microsoft.com/office/officeart/2018/5/layout/CenteredIconLabelDescriptionList"/>
    <dgm:cxn modelId="{2C1AF352-40F5-48FA-911F-ED9D7A9E5CAC}" type="presParOf" srcId="{C15850B3-5CD7-448D-9A2C-00043B3538BD}" destId="{A0C664A0-8074-42C7-9593-BB961FA59B63}" srcOrd="4" destOrd="0" presId="urn:microsoft.com/office/officeart/2018/5/layout/CenteredIconLabelDescriptionList"/>
    <dgm:cxn modelId="{EFBFDCDE-D2DB-4F3F-BA64-3C7EA34DA7AD}" type="presParOf" srcId="{97CFC031-5F2B-4E0A-9E33-571186684493}" destId="{9CC78D61-1255-49C9-8BE7-5BFA83BC3D21}" srcOrd="1" destOrd="0" presId="urn:microsoft.com/office/officeart/2018/5/layout/CenteredIconLabelDescriptionList"/>
    <dgm:cxn modelId="{C3FD3465-4FA5-43C8-94B5-701C41BA53C6}" type="presParOf" srcId="{97CFC031-5F2B-4E0A-9E33-571186684493}" destId="{6D4886F6-BBB4-48DC-ACF9-A9BCA40C4402}" srcOrd="2" destOrd="0" presId="urn:microsoft.com/office/officeart/2018/5/layout/CenteredIconLabelDescriptionList"/>
    <dgm:cxn modelId="{04021E17-8B39-4C2C-8AD7-914D5852DA0F}" type="presParOf" srcId="{6D4886F6-BBB4-48DC-ACF9-A9BCA40C4402}" destId="{B17EB85D-BD45-4E67-B985-65E01CED22AC}" srcOrd="0" destOrd="0" presId="urn:microsoft.com/office/officeart/2018/5/layout/CenteredIconLabelDescriptionList"/>
    <dgm:cxn modelId="{7F08D2EB-7B27-470C-B370-0AE8734583ED}" type="presParOf" srcId="{6D4886F6-BBB4-48DC-ACF9-A9BCA40C4402}" destId="{3D09CBB8-4ACF-4F17-8A45-24F5C400A67A}" srcOrd="1" destOrd="0" presId="urn:microsoft.com/office/officeart/2018/5/layout/CenteredIconLabelDescriptionList"/>
    <dgm:cxn modelId="{85EF00BF-F9EB-4564-B7F6-3983C3C90C62}" type="presParOf" srcId="{6D4886F6-BBB4-48DC-ACF9-A9BCA40C4402}" destId="{251F8ABD-2712-4F07-9EF2-2F762E6617F4}" srcOrd="2" destOrd="0" presId="urn:microsoft.com/office/officeart/2018/5/layout/CenteredIconLabelDescriptionList"/>
    <dgm:cxn modelId="{447C7100-2423-463A-A8B9-947BDAE7C8AB}" type="presParOf" srcId="{6D4886F6-BBB4-48DC-ACF9-A9BCA40C4402}" destId="{0F452F5A-31B2-4BA2-A996-1BAD175CB628}" srcOrd="3" destOrd="0" presId="urn:microsoft.com/office/officeart/2018/5/layout/CenteredIconLabelDescriptionList"/>
    <dgm:cxn modelId="{5C20B546-ABFC-4BCE-BDBC-CC573AD22206}" type="presParOf" srcId="{6D4886F6-BBB4-48DC-ACF9-A9BCA40C4402}" destId="{FECB4CF4-15C6-47BF-AD6A-75F98742AE6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DBC9C8-6B0A-4AA3-BEED-84C11D0105E2}"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3AC0EE34-C5E7-49EE-89C1-94B9A1A87CA9}">
      <dgm:prSet/>
      <dgm:spPr/>
      <dgm:t>
        <a:bodyPr/>
        <a:lstStyle/>
        <a:p>
          <a:r>
            <a:rPr lang="en-US"/>
            <a:t>2. Attending a press conference “called by a representative of the public body.”  </a:t>
          </a:r>
        </a:p>
      </dgm:t>
    </dgm:pt>
    <dgm:pt modelId="{93BCD75F-8BD7-4F40-827B-25C28C9F75EA}" type="parTrans" cxnId="{A1D1B0EC-E2CB-407D-8C77-66738ECC3325}">
      <dgm:prSet/>
      <dgm:spPr/>
      <dgm:t>
        <a:bodyPr/>
        <a:lstStyle/>
        <a:p>
          <a:endParaRPr lang="en-US"/>
        </a:p>
      </dgm:t>
    </dgm:pt>
    <dgm:pt modelId="{D6A7FC2B-FD4E-4915-8A17-EDB39E271E07}" type="sibTrans" cxnId="{A1D1B0EC-E2CB-407D-8C77-66738ECC3325}">
      <dgm:prSet/>
      <dgm:spPr/>
      <dgm:t>
        <a:bodyPr/>
        <a:lstStyle/>
        <a:p>
          <a:endParaRPr lang="en-US"/>
        </a:p>
      </dgm:t>
    </dgm:pt>
    <dgm:pt modelId="{B87BF3A7-B9E6-4C14-B1A8-AFB92584499A}">
      <dgm:prSet/>
      <dgm:spPr/>
      <dgm:t>
        <a:bodyPr/>
        <a:lstStyle/>
        <a:p>
          <a:r>
            <a:rPr lang="en-US"/>
            <a:t>3. Event by Non-gov’t entity where the public body does not control the agenda</a:t>
          </a:r>
        </a:p>
      </dgm:t>
    </dgm:pt>
    <dgm:pt modelId="{0D9A9D0E-17C4-427D-9658-B1D7345B1D06}" type="parTrans" cxnId="{453023D8-A44E-4E1B-8EDF-5B5B7986C427}">
      <dgm:prSet/>
      <dgm:spPr/>
      <dgm:t>
        <a:bodyPr/>
        <a:lstStyle/>
        <a:p>
          <a:endParaRPr lang="en-US"/>
        </a:p>
      </dgm:t>
    </dgm:pt>
    <dgm:pt modelId="{9483843F-D60F-4255-9AD9-D34D2D03FF21}" type="sibTrans" cxnId="{453023D8-A44E-4E1B-8EDF-5B5B7986C427}">
      <dgm:prSet/>
      <dgm:spPr/>
      <dgm:t>
        <a:bodyPr/>
        <a:lstStyle/>
        <a:p>
          <a:endParaRPr lang="en-US"/>
        </a:p>
      </dgm:t>
    </dgm:pt>
    <dgm:pt modelId="{1C3BD46E-5B47-4926-A297-6EC86098E6EA}">
      <dgm:prSet/>
      <dgm:spPr/>
      <dgm:t>
        <a:bodyPr/>
        <a:lstStyle/>
        <a:p>
          <a:r>
            <a:rPr lang="en-US"/>
            <a:t>Must post “notice of agenda” to include date, time, and location</a:t>
          </a:r>
        </a:p>
      </dgm:t>
    </dgm:pt>
    <dgm:pt modelId="{962DD0C9-C3A9-49AD-930D-A481B366597D}" type="parTrans" cxnId="{F321B46F-803E-4635-8D8F-BA6A1A8EDA26}">
      <dgm:prSet/>
      <dgm:spPr/>
      <dgm:t>
        <a:bodyPr/>
        <a:lstStyle/>
        <a:p>
          <a:endParaRPr lang="en-US"/>
        </a:p>
      </dgm:t>
    </dgm:pt>
    <dgm:pt modelId="{44DDE43B-D169-41D0-B0E4-1361B679318C}" type="sibTrans" cxnId="{F321B46F-803E-4635-8D8F-BA6A1A8EDA26}">
      <dgm:prSet/>
      <dgm:spPr/>
      <dgm:t>
        <a:bodyPr/>
        <a:lstStyle/>
        <a:p>
          <a:endParaRPr lang="en-US"/>
        </a:p>
      </dgm:t>
    </dgm:pt>
    <dgm:pt modelId="{B68EC36E-24A9-4C54-A59C-83A5839E6FEE}">
      <dgm:prSet/>
      <dgm:spPr/>
      <dgm:t>
        <a:bodyPr/>
        <a:lstStyle/>
        <a:p>
          <a:r>
            <a:rPr lang="en-US"/>
            <a:t>must meet posting requirements of SDCL ch. 1-25</a:t>
          </a:r>
        </a:p>
      </dgm:t>
    </dgm:pt>
    <dgm:pt modelId="{4BD8C3AA-7119-432E-A82A-88F6B8BCEA75}" type="parTrans" cxnId="{AB0594E8-50AE-4FB9-9CE0-ABE4C6102728}">
      <dgm:prSet/>
      <dgm:spPr/>
      <dgm:t>
        <a:bodyPr/>
        <a:lstStyle/>
        <a:p>
          <a:endParaRPr lang="en-US"/>
        </a:p>
      </dgm:t>
    </dgm:pt>
    <dgm:pt modelId="{98B976FD-60BB-4D12-AD35-637F21A8013A}" type="sibTrans" cxnId="{AB0594E8-50AE-4FB9-9CE0-ABE4C6102728}">
      <dgm:prSet/>
      <dgm:spPr/>
      <dgm:t>
        <a:bodyPr/>
        <a:lstStyle/>
        <a:p>
          <a:endParaRPr lang="en-US"/>
        </a:p>
      </dgm:t>
    </dgm:pt>
    <dgm:pt modelId="{29FCDA47-0478-456D-85FA-903280E8A6A3}" type="pres">
      <dgm:prSet presAssocID="{C8DBC9C8-6B0A-4AA3-BEED-84C11D0105E2}" presName="hierChild1" presStyleCnt="0">
        <dgm:presLayoutVars>
          <dgm:chPref val="1"/>
          <dgm:dir/>
          <dgm:animOne val="branch"/>
          <dgm:animLvl val="lvl"/>
          <dgm:resizeHandles/>
        </dgm:presLayoutVars>
      </dgm:prSet>
      <dgm:spPr/>
    </dgm:pt>
    <dgm:pt modelId="{5D8192DD-DA29-4C09-9B20-A1BE1833C2C9}" type="pres">
      <dgm:prSet presAssocID="{3AC0EE34-C5E7-49EE-89C1-94B9A1A87CA9}" presName="hierRoot1" presStyleCnt="0"/>
      <dgm:spPr/>
    </dgm:pt>
    <dgm:pt modelId="{C76E48E7-26EF-42E1-9784-A2924EAF19FB}" type="pres">
      <dgm:prSet presAssocID="{3AC0EE34-C5E7-49EE-89C1-94B9A1A87CA9}" presName="composite" presStyleCnt="0"/>
      <dgm:spPr/>
    </dgm:pt>
    <dgm:pt modelId="{D62FF609-C49D-44A4-BACF-039E70257F42}" type="pres">
      <dgm:prSet presAssocID="{3AC0EE34-C5E7-49EE-89C1-94B9A1A87CA9}" presName="background" presStyleLbl="node0" presStyleIdx="0" presStyleCnt="2"/>
      <dgm:spPr/>
    </dgm:pt>
    <dgm:pt modelId="{7118DD44-071B-4E66-A563-7C8F1123DDA3}" type="pres">
      <dgm:prSet presAssocID="{3AC0EE34-C5E7-49EE-89C1-94B9A1A87CA9}" presName="text" presStyleLbl="fgAcc0" presStyleIdx="0" presStyleCnt="2">
        <dgm:presLayoutVars>
          <dgm:chPref val="3"/>
        </dgm:presLayoutVars>
      </dgm:prSet>
      <dgm:spPr/>
    </dgm:pt>
    <dgm:pt modelId="{D0DF01A4-E404-48C0-B2E2-51348AFBDFF0}" type="pres">
      <dgm:prSet presAssocID="{3AC0EE34-C5E7-49EE-89C1-94B9A1A87CA9}" presName="hierChild2" presStyleCnt="0"/>
      <dgm:spPr/>
    </dgm:pt>
    <dgm:pt modelId="{5B9BD5D9-C936-4CA3-85AC-8A7C1804A8EC}" type="pres">
      <dgm:prSet presAssocID="{B87BF3A7-B9E6-4C14-B1A8-AFB92584499A}" presName="hierRoot1" presStyleCnt="0"/>
      <dgm:spPr/>
    </dgm:pt>
    <dgm:pt modelId="{583769CC-DE2A-4328-BB37-3A471969B437}" type="pres">
      <dgm:prSet presAssocID="{B87BF3A7-B9E6-4C14-B1A8-AFB92584499A}" presName="composite" presStyleCnt="0"/>
      <dgm:spPr/>
    </dgm:pt>
    <dgm:pt modelId="{DEA1DB71-A298-4BD4-BD44-669A33C37C49}" type="pres">
      <dgm:prSet presAssocID="{B87BF3A7-B9E6-4C14-B1A8-AFB92584499A}" presName="background" presStyleLbl="node0" presStyleIdx="1" presStyleCnt="2"/>
      <dgm:spPr/>
    </dgm:pt>
    <dgm:pt modelId="{E58C514A-26BF-4BB9-96A0-8E500B29DC5A}" type="pres">
      <dgm:prSet presAssocID="{B87BF3A7-B9E6-4C14-B1A8-AFB92584499A}" presName="text" presStyleLbl="fgAcc0" presStyleIdx="1" presStyleCnt="2">
        <dgm:presLayoutVars>
          <dgm:chPref val="3"/>
        </dgm:presLayoutVars>
      </dgm:prSet>
      <dgm:spPr/>
    </dgm:pt>
    <dgm:pt modelId="{6E79B3FF-2DD1-435F-91DF-CF7157AD1554}" type="pres">
      <dgm:prSet presAssocID="{B87BF3A7-B9E6-4C14-B1A8-AFB92584499A}" presName="hierChild2" presStyleCnt="0"/>
      <dgm:spPr/>
    </dgm:pt>
    <dgm:pt modelId="{A1E24D60-6D31-4BDC-B2FE-8DEE2A4E84EE}" type="pres">
      <dgm:prSet presAssocID="{962DD0C9-C3A9-49AD-930D-A481B366597D}" presName="Name10" presStyleLbl="parChTrans1D2" presStyleIdx="0" presStyleCnt="2"/>
      <dgm:spPr/>
    </dgm:pt>
    <dgm:pt modelId="{FE64B4B9-2615-4D34-B435-BD75A59484E3}" type="pres">
      <dgm:prSet presAssocID="{1C3BD46E-5B47-4926-A297-6EC86098E6EA}" presName="hierRoot2" presStyleCnt="0"/>
      <dgm:spPr/>
    </dgm:pt>
    <dgm:pt modelId="{14AD4CD2-5D16-4D25-AC53-3FCD35872E7A}" type="pres">
      <dgm:prSet presAssocID="{1C3BD46E-5B47-4926-A297-6EC86098E6EA}" presName="composite2" presStyleCnt="0"/>
      <dgm:spPr/>
    </dgm:pt>
    <dgm:pt modelId="{93B462A0-0508-4A85-9C19-142060664C85}" type="pres">
      <dgm:prSet presAssocID="{1C3BD46E-5B47-4926-A297-6EC86098E6EA}" presName="background2" presStyleLbl="node2" presStyleIdx="0" presStyleCnt="2"/>
      <dgm:spPr/>
    </dgm:pt>
    <dgm:pt modelId="{BA5C6350-6E60-488C-829D-D0E6ECD5F9A4}" type="pres">
      <dgm:prSet presAssocID="{1C3BD46E-5B47-4926-A297-6EC86098E6EA}" presName="text2" presStyleLbl="fgAcc2" presStyleIdx="0" presStyleCnt="2">
        <dgm:presLayoutVars>
          <dgm:chPref val="3"/>
        </dgm:presLayoutVars>
      </dgm:prSet>
      <dgm:spPr/>
    </dgm:pt>
    <dgm:pt modelId="{7EC72BE7-2DF4-4E29-9373-12FC35FBEBD2}" type="pres">
      <dgm:prSet presAssocID="{1C3BD46E-5B47-4926-A297-6EC86098E6EA}" presName="hierChild3" presStyleCnt="0"/>
      <dgm:spPr/>
    </dgm:pt>
    <dgm:pt modelId="{4A4F483C-1DEF-4D73-8A31-B0EBE379A69E}" type="pres">
      <dgm:prSet presAssocID="{4BD8C3AA-7119-432E-A82A-88F6B8BCEA75}" presName="Name10" presStyleLbl="parChTrans1D2" presStyleIdx="1" presStyleCnt="2"/>
      <dgm:spPr/>
    </dgm:pt>
    <dgm:pt modelId="{C741A1A1-F5F5-4754-8408-584783688C89}" type="pres">
      <dgm:prSet presAssocID="{B68EC36E-24A9-4C54-A59C-83A5839E6FEE}" presName="hierRoot2" presStyleCnt="0"/>
      <dgm:spPr/>
    </dgm:pt>
    <dgm:pt modelId="{459055E7-D8CA-411E-B158-7539A49CC87A}" type="pres">
      <dgm:prSet presAssocID="{B68EC36E-24A9-4C54-A59C-83A5839E6FEE}" presName="composite2" presStyleCnt="0"/>
      <dgm:spPr/>
    </dgm:pt>
    <dgm:pt modelId="{D2265FE3-6BAD-4A2E-A086-1D6EF0F25DFE}" type="pres">
      <dgm:prSet presAssocID="{B68EC36E-24A9-4C54-A59C-83A5839E6FEE}" presName="background2" presStyleLbl="node2" presStyleIdx="1" presStyleCnt="2"/>
      <dgm:spPr/>
    </dgm:pt>
    <dgm:pt modelId="{CE79C7EA-80A9-435E-94A9-03C9E2721ED3}" type="pres">
      <dgm:prSet presAssocID="{B68EC36E-24A9-4C54-A59C-83A5839E6FEE}" presName="text2" presStyleLbl="fgAcc2" presStyleIdx="1" presStyleCnt="2">
        <dgm:presLayoutVars>
          <dgm:chPref val="3"/>
        </dgm:presLayoutVars>
      </dgm:prSet>
      <dgm:spPr/>
    </dgm:pt>
    <dgm:pt modelId="{0F61E91D-1BC8-4AAD-9777-9EE943992F3D}" type="pres">
      <dgm:prSet presAssocID="{B68EC36E-24A9-4C54-A59C-83A5839E6FEE}" presName="hierChild3" presStyleCnt="0"/>
      <dgm:spPr/>
    </dgm:pt>
  </dgm:ptLst>
  <dgm:cxnLst>
    <dgm:cxn modelId="{3548BE2F-EE12-400A-9966-6E9DB92CA9BC}" type="presOf" srcId="{962DD0C9-C3A9-49AD-930D-A481B366597D}" destId="{A1E24D60-6D31-4BDC-B2FE-8DEE2A4E84EE}" srcOrd="0" destOrd="0" presId="urn:microsoft.com/office/officeart/2005/8/layout/hierarchy1"/>
    <dgm:cxn modelId="{5B3EC631-097C-49A8-9CD0-940BF1007268}" type="presOf" srcId="{1C3BD46E-5B47-4926-A297-6EC86098E6EA}" destId="{BA5C6350-6E60-488C-829D-D0E6ECD5F9A4}" srcOrd="0" destOrd="0" presId="urn:microsoft.com/office/officeart/2005/8/layout/hierarchy1"/>
    <dgm:cxn modelId="{F10FBF3F-6B3C-40AA-923D-386E619B3FCB}" type="presOf" srcId="{B87BF3A7-B9E6-4C14-B1A8-AFB92584499A}" destId="{E58C514A-26BF-4BB9-96A0-8E500B29DC5A}" srcOrd="0" destOrd="0" presId="urn:microsoft.com/office/officeart/2005/8/layout/hierarchy1"/>
    <dgm:cxn modelId="{49A3906A-8410-4C49-BB80-7C50F32456BF}" type="presOf" srcId="{C8DBC9C8-6B0A-4AA3-BEED-84C11D0105E2}" destId="{29FCDA47-0478-456D-85FA-903280E8A6A3}" srcOrd="0" destOrd="0" presId="urn:microsoft.com/office/officeart/2005/8/layout/hierarchy1"/>
    <dgm:cxn modelId="{F321B46F-803E-4635-8D8F-BA6A1A8EDA26}" srcId="{B87BF3A7-B9E6-4C14-B1A8-AFB92584499A}" destId="{1C3BD46E-5B47-4926-A297-6EC86098E6EA}" srcOrd="0" destOrd="0" parTransId="{962DD0C9-C3A9-49AD-930D-A481B366597D}" sibTransId="{44DDE43B-D169-41D0-B0E4-1361B679318C}"/>
    <dgm:cxn modelId="{E73BB353-D638-4A7E-8E77-2D0E26C27304}" type="presOf" srcId="{3AC0EE34-C5E7-49EE-89C1-94B9A1A87CA9}" destId="{7118DD44-071B-4E66-A563-7C8F1123DDA3}" srcOrd="0" destOrd="0" presId="urn:microsoft.com/office/officeart/2005/8/layout/hierarchy1"/>
    <dgm:cxn modelId="{9AD7E887-00E5-41D6-A8BE-4AD4A2863896}" type="presOf" srcId="{4BD8C3AA-7119-432E-A82A-88F6B8BCEA75}" destId="{4A4F483C-1DEF-4D73-8A31-B0EBE379A69E}" srcOrd="0" destOrd="0" presId="urn:microsoft.com/office/officeart/2005/8/layout/hierarchy1"/>
    <dgm:cxn modelId="{3030E6A7-A51C-4BC5-9ADA-FE0D65E4B3A1}" type="presOf" srcId="{B68EC36E-24A9-4C54-A59C-83A5839E6FEE}" destId="{CE79C7EA-80A9-435E-94A9-03C9E2721ED3}" srcOrd="0" destOrd="0" presId="urn:microsoft.com/office/officeart/2005/8/layout/hierarchy1"/>
    <dgm:cxn modelId="{453023D8-A44E-4E1B-8EDF-5B5B7986C427}" srcId="{C8DBC9C8-6B0A-4AA3-BEED-84C11D0105E2}" destId="{B87BF3A7-B9E6-4C14-B1A8-AFB92584499A}" srcOrd="1" destOrd="0" parTransId="{0D9A9D0E-17C4-427D-9658-B1D7345B1D06}" sibTransId="{9483843F-D60F-4255-9AD9-D34D2D03FF21}"/>
    <dgm:cxn modelId="{AB0594E8-50AE-4FB9-9CE0-ABE4C6102728}" srcId="{B87BF3A7-B9E6-4C14-B1A8-AFB92584499A}" destId="{B68EC36E-24A9-4C54-A59C-83A5839E6FEE}" srcOrd="1" destOrd="0" parTransId="{4BD8C3AA-7119-432E-A82A-88F6B8BCEA75}" sibTransId="{98B976FD-60BB-4D12-AD35-637F21A8013A}"/>
    <dgm:cxn modelId="{A1D1B0EC-E2CB-407D-8C77-66738ECC3325}" srcId="{C8DBC9C8-6B0A-4AA3-BEED-84C11D0105E2}" destId="{3AC0EE34-C5E7-49EE-89C1-94B9A1A87CA9}" srcOrd="0" destOrd="0" parTransId="{93BCD75F-8BD7-4F40-827B-25C28C9F75EA}" sibTransId="{D6A7FC2B-FD4E-4915-8A17-EDB39E271E07}"/>
    <dgm:cxn modelId="{D59F6ACB-A987-4E98-9968-7533FAB2BE7E}" type="presParOf" srcId="{29FCDA47-0478-456D-85FA-903280E8A6A3}" destId="{5D8192DD-DA29-4C09-9B20-A1BE1833C2C9}" srcOrd="0" destOrd="0" presId="urn:microsoft.com/office/officeart/2005/8/layout/hierarchy1"/>
    <dgm:cxn modelId="{A8621FDC-8CAE-45C9-92F5-C1CB4B47CD5F}" type="presParOf" srcId="{5D8192DD-DA29-4C09-9B20-A1BE1833C2C9}" destId="{C76E48E7-26EF-42E1-9784-A2924EAF19FB}" srcOrd="0" destOrd="0" presId="urn:microsoft.com/office/officeart/2005/8/layout/hierarchy1"/>
    <dgm:cxn modelId="{E8565A3F-AA69-4AD0-A357-28C0398C4267}" type="presParOf" srcId="{C76E48E7-26EF-42E1-9784-A2924EAF19FB}" destId="{D62FF609-C49D-44A4-BACF-039E70257F42}" srcOrd="0" destOrd="0" presId="urn:microsoft.com/office/officeart/2005/8/layout/hierarchy1"/>
    <dgm:cxn modelId="{625536F6-F392-431E-B37B-41ED1D6B9AAA}" type="presParOf" srcId="{C76E48E7-26EF-42E1-9784-A2924EAF19FB}" destId="{7118DD44-071B-4E66-A563-7C8F1123DDA3}" srcOrd="1" destOrd="0" presId="urn:microsoft.com/office/officeart/2005/8/layout/hierarchy1"/>
    <dgm:cxn modelId="{4582D05A-882C-410D-9B74-BE6AD41A6FFC}" type="presParOf" srcId="{5D8192DD-DA29-4C09-9B20-A1BE1833C2C9}" destId="{D0DF01A4-E404-48C0-B2E2-51348AFBDFF0}" srcOrd="1" destOrd="0" presId="urn:microsoft.com/office/officeart/2005/8/layout/hierarchy1"/>
    <dgm:cxn modelId="{04DB5C74-95A4-44BC-AD67-F2345238E89E}" type="presParOf" srcId="{29FCDA47-0478-456D-85FA-903280E8A6A3}" destId="{5B9BD5D9-C936-4CA3-85AC-8A7C1804A8EC}" srcOrd="1" destOrd="0" presId="urn:microsoft.com/office/officeart/2005/8/layout/hierarchy1"/>
    <dgm:cxn modelId="{5E9F7B28-9211-46A8-A377-B807BB3FF3FB}" type="presParOf" srcId="{5B9BD5D9-C936-4CA3-85AC-8A7C1804A8EC}" destId="{583769CC-DE2A-4328-BB37-3A471969B437}" srcOrd="0" destOrd="0" presId="urn:microsoft.com/office/officeart/2005/8/layout/hierarchy1"/>
    <dgm:cxn modelId="{AE35501F-733E-4EBD-989F-2627D583AF55}" type="presParOf" srcId="{583769CC-DE2A-4328-BB37-3A471969B437}" destId="{DEA1DB71-A298-4BD4-BD44-669A33C37C49}" srcOrd="0" destOrd="0" presId="urn:microsoft.com/office/officeart/2005/8/layout/hierarchy1"/>
    <dgm:cxn modelId="{BC756772-C894-4E5F-AE1A-20AA8BAFBA9F}" type="presParOf" srcId="{583769CC-DE2A-4328-BB37-3A471969B437}" destId="{E58C514A-26BF-4BB9-96A0-8E500B29DC5A}" srcOrd="1" destOrd="0" presId="urn:microsoft.com/office/officeart/2005/8/layout/hierarchy1"/>
    <dgm:cxn modelId="{8DCD190E-586B-4F2A-87CB-799FFE5BBF80}" type="presParOf" srcId="{5B9BD5D9-C936-4CA3-85AC-8A7C1804A8EC}" destId="{6E79B3FF-2DD1-435F-91DF-CF7157AD1554}" srcOrd="1" destOrd="0" presId="urn:microsoft.com/office/officeart/2005/8/layout/hierarchy1"/>
    <dgm:cxn modelId="{29557436-331A-41C2-9335-957C99B8BC25}" type="presParOf" srcId="{6E79B3FF-2DD1-435F-91DF-CF7157AD1554}" destId="{A1E24D60-6D31-4BDC-B2FE-8DEE2A4E84EE}" srcOrd="0" destOrd="0" presId="urn:microsoft.com/office/officeart/2005/8/layout/hierarchy1"/>
    <dgm:cxn modelId="{35FBA8F4-4A4E-4B1A-871C-BCA9DFF9BEAB}" type="presParOf" srcId="{6E79B3FF-2DD1-435F-91DF-CF7157AD1554}" destId="{FE64B4B9-2615-4D34-B435-BD75A59484E3}" srcOrd="1" destOrd="0" presId="urn:microsoft.com/office/officeart/2005/8/layout/hierarchy1"/>
    <dgm:cxn modelId="{262C37E0-BFE7-4CFE-A938-4B8995A8199E}" type="presParOf" srcId="{FE64B4B9-2615-4D34-B435-BD75A59484E3}" destId="{14AD4CD2-5D16-4D25-AC53-3FCD35872E7A}" srcOrd="0" destOrd="0" presId="urn:microsoft.com/office/officeart/2005/8/layout/hierarchy1"/>
    <dgm:cxn modelId="{D6F83481-3126-4C67-8911-FBCB44A259BD}" type="presParOf" srcId="{14AD4CD2-5D16-4D25-AC53-3FCD35872E7A}" destId="{93B462A0-0508-4A85-9C19-142060664C85}" srcOrd="0" destOrd="0" presId="urn:microsoft.com/office/officeart/2005/8/layout/hierarchy1"/>
    <dgm:cxn modelId="{AB664A76-5A80-48EE-B77D-D2B9FBE1A046}" type="presParOf" srcId="{14AD4CD2-5D16-4D25-AC53-3FCD35872E7A}" destId="{BA5C6350-6E60-488C-829D-D0E6ECD5F9A4}" srcOrd="1" destOrd="0" presId="urn:microsoft.com/office/officeart/2005/8/layout/hierarchy1"/>
    <dgm:cxn modelId="{DF0D7804-B2FE-4C1E-A882-21A7045F6A79}" type="presParOf" srcId="{FE64B4B9-2615-4D34-B435-BD75A59484E3}" destId="{7EC72BE7-2DF4-4E29-9373-12FC35FBEBD2}" srcOrd="1" destOrd="0" presId="urn:microsoft.com/office/officeart/2005/8/layout/hierarchy1"/>
    <dgm:cxn modelId="{6341A853-6D65-4CC2-A3F0-6033E5CA03B5}" type="presParOf" srcId="{6E79B3FF-2DD1-435F-91DF-CF7157AD1554}" destId="{4A4F483C-1DEF-4D73-8A31-B0EBE379A69E}" srcOrd="2" destOrd="0" presId="urn:microsoft.com/office/officeart/2005/8/layout/hierarchy1"/>
    <dgm:cxn modelId="{7B429771-F49C-4F69-963D-E268DD3B6A7E}" type="presParOf" srcId="{6E79B3FF-2DD1-435F-91DF-CF7157AD1554}" destId="{C741A1A1-F5F5-4754-8408-584783688C89}" srcOrd="3" destOrd="0" presId="urn:microsoft.com/office/officeart/2005/8/layout/hierarchy1"/>
    <dgm:cxn modelId="{DA9E6A3F-B718-429F-8DF0-F509A0B01BCF}" type="presParOf" srcId="{C741A1A1-F5F5-4754-8408-584783688C89}" destId="{459055E7-D8CA-411E-B158-7539A49CC87A}" srcOrd="0" destOrd="0" presId="urn:microsoft.com/office/officeart/2005/8/layout/hierarchy1"/>
    <dgm:cxn modelId="{F9306B80-434B-4527-8075-87B9AA4AAD30}" type="presParOf" srcId="{459055E7-D8CA-411E-B158-7539A49CC87A}" destId="{D2265FE3-6BAD-4A2E-A086-1D6EF0F25DFE}" srcOrd="0" destOrd="0" presId="urn:microsoft.com/office/officeart/2005/8/layout/hierarchy1"/>
    <dgm:cxn modelId="{E803178A-270D-43BB-81BF-6A23B328F8BF}" type="presParOf" srcId="{459055E7-D8CA-411E-B158-7539A49CC87A}" destId="{CE79C7EA-80A9-435E-94A9-03C9E2721ED3}" srcOrd="1" destOrd="0" presId="urn:microsoft.com/office/officeart/2005/8/layout/hierarchy1"/>
    <dgm:cxn modelId="{E72D5A0E-CCCD-49AF-8632-D0AAE689E667}" type="presParOf" srcId="{C741A1A1-F5F5-4754-8408-584783688C89}" destId="{0F61E91D-1BC8-4AAD-9777-9EE943992F3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3FC50A-42B0-42F3-91A0-D34A923F3F9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C298375-64AB-4E9E-AE50-3360EC46A577}">
      <dgm:prSet/>
      <dgm:spPr/>
      <dgm:t>
        <a:bodyPr/>
        <a:lstStyle/>
        <a:p>
          <a:r>
            <a:rPr lang="en-US"/>
            <a:t>Three council members exchange texts reacting to a citizen complaint – no vote taken. Open meeting?</a:t>
          </a:r>
        </a:p>
      </dgm:t>
    </dgm:pt>
    <dgm:pt modelId="{E8BEF0BA-DF8A-4ADE-858C-499674E1DF4F}" type="parTrans" cxnId="{B57A1B04-9EAB-4BAE-BECE-78DF28B2F25B}">
      <dgm:prSet/>
      <dgm:spPr/>
      <dgm:t>
        <a:bodyPr/>
        <a:lstStyle/>
        <a:p>
          <a:endParaRPr lang="en-US"/>
        </a:p>
      </dgm:t>
    </dgm:pt>
    <dgm:pt modelId="{06910F72-DA83-4093-A900-14DB80E669FB}" type="sibTrans" cxnId="{B57A1B04-9EAB-4BAE-BECE-78DF28B2F25B}">
      <dgm:prSet/>
      <dgm:spPr/>
      <dgm:t>
        <a:bodyPr/>
        <a:lstStyle/>
        <a:p>
          <a:endParaRPr lang="en-US"/>
        </a:p>
      </dgm:t>
    </dgm:pt>
    <dgm:pt modelId="{9F9102F1-F468-4C2F-9884-69F27523E277}">
      <dgm:prSet/>
      <dgm:spPr/>
      <dgm:t>
        <a:bodyPr/>
        <a:lstStyle/>
        <a:p>
          <a:r>
            <a:rPr lang="en-US"/>
            <a:t>A quorum attends a nonprofit luncheon where city issues are discussed informally.</a:t>
          </a:r>
        </a:p>
      </dgm:t>
    </dgm:pt>
    <dgm:pt modelId="{BAF9E901-7257-4FD6-B59A-F892863BB6BA}" type="parTrans" cxnId="{21AA257A-5483-4E2E-B9BC-C3D4F05CD124}">
      <dgm:prSet/>
      <dgm:spPr/>
      <dgm:t>
        <a:bodyPr/>
        <a:lstStyle/>
        <a:p>
          <a:endParaRPr lang="en-US"/>
        </a:p>
      </dgm:t>
    </dgm:pt>
    <dgm:pt modelId="{3CBE7473-AC2C-482F-88EF-6F2604CE127D}" type="sibTrans" cxnId="{21AA257A-5483-4E2E-B9BC-C3D4F05CD124}">
      <dgm:prSet/>
      <dgm:spPr/>
      <dgm:t>
        <a:bodyPr/>
        <a:lstStyle/>
        <a:p>
          <a:endParaRPr lang="en-US"/>
        </a:p>
      </dgm:t>
    </dgm:pt>
    <dgm:pt modelId="{B7AD8479-849C-419A-9B2D-A0576729DB26}">
      <dgm:prSet/>
      <dgm:spPr/>
      <dgm:t>
        <a:bodyPr/>
        <a:lstStyle/>
        <a:p>
          <a:r>
            <a:rPr lang="en-US"/>
            <a:t>A committee without statutory authority makes a final recommendation by email.</a:t>
          </a:r>
        </a:p>
      </dgm:t>
    </dgm:pt>
    <dgm:pt modelId="{EFF8144E-1E10-493E-A108-31669561B1A5}" type="parTrans" cxnId="{09331A91-EE57-49D0-B1DD-0F4E47B5D4AE}">
      <dgm:prSet/>
      <dgm:spPr/>
      <dgm:t>
        <a:bodyPr/>
        <a:lstStyle/>
        <a:p>
          <a:endParaRPr lang="en-US"/>
        </a:p>
      </dgm:t>
    </dgm:pt>
    <dgm:pt modelId="{F0E5E12D-996D-4614-83E8-E4F928193104}" type="sibTrans" cxnId="{09331A91-EE57-49D0-B1DD-0F4E47B5D4AE}">
      <dgm:prSet/>
      <dgm:spPr/>
      <dgm:t>
        <a:bodyPr/>
        <a:lstStyle/>
        <a:p>
          <a:endParaRPr lang="en-US"/>
        </a:p>
      </dgm:t>
    </dgm:pt>
    <dgm:pt modelId="{E9594926-DEA0-4324-B559-F55B5AC80034}" type="pres">
      <dgm:prSet presAssocID="{2B3FC50A-42B0-42F3-91A0-D34A923F3F9D}" presName="root" presStyleCnt="0">
        <dgm:presLayoutVars>
          <dgm:dir/>
          <dgm:resizeHandles val="exact"/>
        </dgm:presLayoutVars>
      </dgm:prSet>
      <dgm:spPr/>
    </dgm:pt>
    <dgm:pt modelId="{91D3A282-BAA9-47C1-9FA7-F84E69BA8D8F}" type="pres">
      <dgm:prSet presAssocID="{3C298375-64AB-4E9E-AE50-3360EC46A577}" presName="compNode" presStyleCnt="0"/>
      <dgm:spPr/>
    </dgm:pt>
    <dgm:pt modelId="{28775F75-5645-489C-8DAC-8422E331F0A2}" type="pres">
      <dgm:prSet presAssocID="{3C298375-64AB-4E9E-AE50-3360EC46A577}" presName="bgRect" presStyleLbl="bgShp" presStyleIdx="0" presStyleCnt="3"/>
      <dgm:spPr/>
    </dgm:pt>
    <dgm:pt modelId="{3871CE06-0472-4E8F-B539-67065C348DEE}" type="pres">
      <dgm:prSet presAssocID="{3C298375-64AB-4E9E-AE50-3360EC46A57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642DAF4E-AF4A-405B-B0ED-693BB6D4A6FC}" type="pres">
      <dgm:prSet presAssocID="{3C298375-64AB-4E9E-AE50-3360EC46A577}" presName="spaceRect" presStyleCnt="0"/>
      <dgm:spPr/>
    </dgm:pt>
    <dgm:pt modelId="{B75DE7AB-4BFA-4538-B07B-6DAB3DF9DDE7}" type="pres">
      <dgm:prSet presAssocID="{3C298375-64AB-4E9E-AE50-3360EC46A577}" presName="parTx" presStyleLbl="revTx" presStyleIdx="0" presStyleCnt="3">
        <dgm:presLayoutVars>
          <dgm:chMax val="0"/>
          <dgm:chPref val="0"/>
        </dgm:presLayoutVars>
      </dgm:prSet>
      <dgm:spPr/>
    </dgm:pt>
    <dgm:pt modelId="{5626E433-D565-493E-A1CE-385627EA033D}" type="pres">
      <dgm:prSet presAssocID="{06910F72-DA83-4093-A900-14DB80E669FB}" presName="sibTrans" presStyleCnt="0"/>
      <dgm:spPr/>
    </dgm:pt>
    <dgm:pt modelId="{42C343AC-C5D0-4217-BB86-F40DA41A2E91}" type="pres">
      <dgm:prSet presAssocID="{9F9102F1-F468-4C2F-9884-69F27523E277}" presName="compNode" presStyleCnt="0"/>
      <dgm:spPr/>
    </dgm:pt>
    <dgm:pt modelId="{FED96705-B987-41D6-B923-C98BD00460BF}" type="pres">
      <dgm:prSet presAssocID="{9F9102F1-F468-4C2F-9884-69F27523E277}" presName="bgRect" presStyleLbl="bgShp" presStyleIdx="1" presStyleCnt="3"/>
      <dgm:spPr/>
    </dgm:pt>
    <dgm:pt modelId="{CA43BB9C-5865-4B32-9CDD-0BA4B500C196}" type="pres">
      <dgm:prSet presAssocID="{9F9102F1-F468-4C2F-9884-69F27523E27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5D165ECE-1AD1-4EA5-8288-C95A3E72E99A}" type="pres">
      <dgm:prSet presAssocID="{9F9102F1-F468-4C2F-9884-69F27523E277}" presName="spaceRect" presStyleCnt="0"/>
      <dgm:spPr/>
    </dgm:pt>
    <dgm:pt modelId="{5A644545-493E-46E3-9FCE-CB57F3892021}" type="pres">
      <dgm:prSet presAssocID="{9F9102F1-F468-4C2F-9884-69F27523E277}" presName="parTx" presStyleLbl="revTx" presStyleIdx="1" presStyleCnt="3">
        <dgm:presLayoutVars>
          <dgm:chMax val="0"/>
          <dgm:chPref val="0"/>
        </dgm:presLayoutVars>
      </dgm:prSet>
      <dgm:spPr/>
    </dgm:pt>
    <dgm:pt modelId="{68B2C39B-D726-4ADC-9A38-82C5957B2D76}" type="pres">
      <dgm:prSet presAssocID="{3CBE7473-AC2C-482F-88EF-6F2604CE127D}" presName="sibTrans" presStyleCnt="0"/>
      <dgm:spPr/>
    </dgm:pt>
    <dgm:pt modelId="{4498170D-E3D4-4F6F-BAE7-41446F56250C}" type="pres">
      <dgm:prSet presAssocID="{B7AD8479-849C-419A-9B2D-A0576729DB26}" presName="compNode" presStyleCnt="0"/>
      <dgm:spPr/>
    </dgm:pt>
    <dgm:pt modelId="{A01D76A7-95A3-462C-9D67-8E3AA3406FA9}" type="pres">
      <dgm:prSet presAssocID="{B7AD8479-849C-419A-9B2D-A0576729DB26}" presName="bgRect" presStyleLbl="bgShp" presStyleIdx="2" presStyleCnt="3"/>
      <dgm:spPr/>
    </dgm:pt>
    <dgm:pt modelId="{CED81EBF-7B6C-4824-A7BA-E8333E8D4531}" type="pres">
      <dgm:prSet presAssocID="{B7AD8479-849C-419A-9B2D-A0576729DB2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elope"/>
        </a:ext>
      </dgm:extLst>
    </dgm:pt>
    <dgm:pt modelId="{31E9AEC5-06AD-4A30-A7FC-DF5436F83881}" type="pres">
      <dgm:prSet presAssocID="{B7AD8479-849C-419A-9B2D-A0576729DB26}" presName="spaceRect" presStyleCnt="0"/>
      <dgm:spPr/>
    </dgm:pt>
    <dgm:pt modelId="{F5A9A265-1320-4C5C-A5D9-F25DC4417136}" type="pres">
      <dgm:prSet presAssocID="{B7AD8479-849C-419A-9B2D-A0576729DB26}" presName="parTx" presStyleLbl="revTx" presStyleIdx="2" presStyleCnt="3">
        <dgm:presLayoutVars>
          <dgm:chMax val="0"/>
          <dgm:chPref val="0"/>
        </dgm:presLayoutVars>
      </dgm:prSet>
      <dgm:spPr/>
    </dgm:pt>
  </dgm:ptLst>
  <dgm:cxnLst>
    <dgm:cxn modelId="{B57A1B04-9EAB-4BAE-BECE-78DF28B2F25B}" srcId="{2B3FC50A-42B0-42F3-91A0-D34A923F3F9D}" destId="{3C298375-64AB-4E9E-AE50-3360EC46A577}" srcOrd="0" destOrd="0" parTransId="{E8BEF0BA-DF8A-4ADE-858C-499674E1DF4F}" sibTransId="{06910F72-DA83-4093-A900-14DB80E669FB}"/>
    <dgm:cxn modelId="{1891E311-72E6-4D23-8F78-4941568AF50E}" type="presOf" srcId="{3C298375-64AB-4E9E-AE50-3360EC46A577}" destId="{B75DE7AB-4BFA-4538-B07B-6DAB3DF9DDE7}" srcOrd="0" destOrd="0" presId="urn:microsoft.com/office/officeart/2018/2/layout/IconVerticalSolidList"/>
    <dgm:cxn modelId="{9478BE30-1657-4C20-9F69-D9A52E7C2D79}" type="presOf" srcId="{B7AD8479-849C-419A-9B2D-A0576729DB26}" destId="{F5A9A265-1320-4C5C-A5D9-F25DC4417136}" srcOrd="0" destOrd="0" presId="urn:microsoft.com/office/officeart/2018/2/layout/IconVerticalSolidList"/>
    <dgm:cxn modelId="{71EAA95C-B316-40DD-B443-9D21857241F5}" type="presOf" srcId="{9F9102F1-F468-4C2F-9884-69F27523E277}" destId="{5A644545-493E-46E3-9FCE-CB57F3892021}" srcOrd="0" destOrd="0" presId="urn:microsoft.com/office/officeart/2018/2/layout/IconVerticalSolidList"/>
    <dgm:cxn modelId="{21AA257A-5483-4E2E-B9BC-C3D4F05CD124}" srcId="{2B3FC50A-42B0-42F3-91A0-D34A923F3F9D}" destId="{9F9102F1-F468-4C2F-9884-69F27523E277}" srcOrd="1" destOrd="0" parTransId="{BAF9E901-7257-4FD6-B59A-F892863BB6BA}" sibTransId="{3CBE7473-AC2C-482F-88EF-6F2604CE127D}"/>
    <dgm:cxn modelId="{09331A91-EE57-49D0-B1DD-0F4E47B5D4AE}" srcId="{2B3FC50A-42B0-42F3-91A0-D34A923F3F9D}" destId="{B7AD8479-849C-419A-9B2D-A0576729DB26}" srcOrd="2" destOrd="0" parTransId="{EFF8144E-1E10-493E-A108-31669561B1A5}" sibTransId="{F0E5E12D-996D-4614-83E8-E4F928193104}"/>
    <dgm:cxn modelId="{7DBC06E0-F962-42A6-93D1-DA65E3D3FCE6}" type="presOf" srcId="{2B3FC50A-42B0-42F3-91A0-D34A923F3F9D}" destId="{E9594926-DEA0-4324-B559-F55B5AC80034}" srcOrd="0" destOrd="0" presId="urn:microsoft.com/office/officeart/2018/2/layout/IconVerticalSolidList"/>
    <dgm:cxn modelId="{1CCCC1E5-EF8B-49A7-BF1C-048AFFF47043}" type="presParOf" srcId="{E9594926-DEA0-4324-B559-F55B5AC80034}" destId="{91D3A282-BAA9-47C1-9FA7-F84E69BA8D8F}" srcOrd="0" destOrd="0" presId="urn:microsoft.com/office/officeart/2018/2/layout/IconVerticalSolidList"/>
    <dgm:cxn modelId="{99110695-1A9C-429B-8AF7-7A10835ABC09}" type="presParOf" srcId="{91D3A282-BAA9-47C1-9FA7-F84E69BA8D8F}" destId="{28775F75-5645-489C-8DAC-8422E331F0A2}" srcOrd="0" destOrd="0" presId="urn:microsoft.com/office/officeart/2018/2/layout/IconVerticalSolidList"/>
    <dgm:cxn modelId="{4FB5A04D-0767-4315-8C8D-230604075B94}" type="presParOf" srcId="{91D3A282-BAA9-47C1-9FA7-F84E69BA8D8F}" destId="{3871CE06-0472-4E8F-B539-67065C348DEE}" srcOrd="1" destOrd="0" presId="urn:microsoft.com/office/officeart/2018/2/layout/IconVerticalSolidList"/>
    <dgm:cxn modelId="{2D7FD748-6839-4BBD-8F12-5D5CE0D87070}" type="presParOf" srcId="{91D3A282-BAA9-47C1-9FA7-F84E69BA8D8F}" destId="{642DAF4E-AF4A-405B-B0ED-693BB6D4A6FC}" srcOrd="2" destOrd="0" presId="urn:microsoft.com/office/officeart/2018/2/layout/IconVerticalSolidList"/>
    <dgm:cxn modelId="{A94B5C58-34DE-4FF8-A670-C975C3806E48}" type="presParOf" srcId="{91D3A282-BAA9-47C1-9FA7-F84E69BA8D8F}" destId="{B75DE7AB-4BFA-4538-B07B-6DAB3DF9DDE7}" srcOrd="3" destOrd="0" presId="urn:microsoft.com/office/officeart/2018/2/layout/IconVerticalSolidList"/>
    <dgm:cxn modelId="{7970F185-FA80-4983-AFC5-A32416966E98}" type="presParOf" srcId="{E9594926-DEA0-4324-B559-F55B5AC80034}" destId="{5626E433-D565-493E-A1CE-385627EA033D}" srcOrd="1" destOrd="0" presId="urn:microsoft.com/office/officeart/2018/2/layout/IconVerticalSolidList"/>
    <dgm:cxn modelId="{68F675A2-9B23-4FF6-81CC-BA869460781B}" type="presParOf" srcId="{E9594926-DEA0-4324-B559-F55B5AC80034}" destId="{42C343AC-C5D0-4217-BB86-F40DA41A2E91}" srcOrd="2" destOrd="0" presId="urn:microsoft.com/office/officeart/2018/2/layout/IconVerticalSolidList"/>
    <dgm:cxn modelId="{166B3691-B7E1-4DE4-B333-7E4EA4702C51}" type="presParOf" srcId="{42C343AC-C5D0-4217-BB86-F40DA41A2E91}" destId="{FED96705-B987-41D6-B923-C98BD00460BF}" srcOrd="0" destOrd="0" presId="urn:microsoft.com/office/officeart/2018/2/layout/IconVerticalSolidList"/>
    <dgm:cxn modelId="{64A5D896-832F-4699-A2BF-95F67B9EDA94}" type="presParOf" srcId="{42C343AC-C5D0-4217-BB86-F40DA41A2E91}" destId="{CA43BB9C-5865-4B32-9CDD-0BA4B500C196}" srcOrd="1" destOrd="0" presId="urn:microsoft.com/office/officeart/2018/2/layout/IconVerticalSolidList"/>
    <dgm:cxn modelId="{A95D329D-DD98-43CE-B246-A70604989584}" type="presParOf" srcId="{42C343AC-C5D0-4217-BB86-F40DA41A2E91}" destId="{5D165ECE-1AD1-4EA5-8288-C95A3E72E99A}" srcOrd="2" destOrd="0" presId="urn:microsoft.com/office/officeart/2018/2/layout/IconVerticalSolidList"/>
    <dgm:cxn modelId="{AB169FDB-641B-4C43-99E9-93EFA52DF105}" type="presParOf" srcId="{42C343AC-C5D0-4217-BB86-F40DA41A2E91}" destId="{5A644545-493E-46E3-9FCE-CB57F3892021}" srcOrd="3" destOrd="0" presId="urn:microsoft.com/office/officeart/2018/2/layout/IconVerticalSolidList"/>
    <dgm:cxn modelId="{9F99FFAC-3797-4CA8-8D78-4F1D12F2694E}" type="presParOf" srcId="{E9594926-DEA0-4324-B559-F55B5AC80034}" destId="{68B2C39B-D726-4ADC-9A38-82C5957B2D76}" srcOrd="3" destOrd="0" presId="urn:microsoft.com/office/officeart/2018/2/layout/IconVerticalSolidList"/>
    <dgm:cxn modelId="{7AFAD76E-9FDE-4EB3-9573-0C3EE2CD732F}" type="presParOf" srcId="{E9594926-DEA0-4324-B559-F55B5AC80034}" destId="{4498170D-E3D4-4F6F-BAE7-41446F56250C}" srcOrd="4" destOrd="0" presId="urn:microsoft.com/office/officeart/2018/2/layout/IconVerticalSolidList"/>
    <dgm:cxn modelId="{8D8D057D-4A3D-48E7-996D-121ECADF5A69}" type="presParOf" srcId="{4498170D-E3D4-4F6F-BAE7-41446F56250C}" destId="{A01D76A7-95A3-462C-9D67-8E3AA3406FA9}" srcOrd="0" destOrd="0" presId="urn:microsoft.com/office/officeart/2018/2/layout/IconVerticalSolidList"/>
    <dgm:cxn modelId="{2B5A2176-C7C9-4A05-95CF-2B8A9505B221}" type="presParOf" srcId="{4498170D-E3D4-4F6F-BAE7-41446F56250C}" destId="{CED81EBF-7B6C-4824-A7BA-E8333E8D4531}" srcOrd="1" destOrd="0" presId="urn:microsoft.com/office/officeart/2018/2/layout/IconVerticalSolidList"/>
    <dgm:cxn modelId="{CE066AF9-A42C-4893-97E1-C8A637DC46F0}" type="presParOf" srcId="{4498170D-E3D4-4F6F-BAE7-41446F56250C}" destId="{31E9AEC5-06AD-4A30-A7FC-DF5436F83881}" srcOrd="2" destOrd="0" presId="urn:microsoft.com/office/officeart/2018/2/layout/IconVerticalSolidList"/>
    <dgm:cxn modelId="{51640602-2F96-49A5-AF3C-B58DA4914C72}" type="presParOf" srcId="{4498170D-E3D4-4F6F-BAE7-41446F56250C}" destId="{F5A9A265-1320-4C5C-A5D9-F25DC44171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ADC438-15AF-4002-9ACA-9F6CF282CDD3}" type="doc">
      <dgm:prSet loTypeId="urn:microsoft.com/office/officeart/2005/8/layout/hList1" loCatId="list" qsTypeId="urn:microsoft.com/office/officeart/2005/8/quickstyle/simple4" qsCatId="simple" csTypeId="urn:microsoft.com/office/officeart/2005/8/colors/accent1_2" csCatId="accent1"/>
      <dgm:spPr/>
      <dgm:t>
        <a:bodyPr/>
        <a:lstStyle/>
        <a:p>
          <a:endParaRPr lang="en-US"/>
        </a:p>
      </dgm:t>
    </dgm:pt>
    <dgm:pt modelId="{1B65765B-D562-49E1-8ABF-6F516DE40D67}">
      <dgm:prSet/>
      <dgm:spPr/>
      <dgm:t>
        <a:bodyPr/>
        <a:lstStyle/>
        <a:p>
          <a:r>
            <a:rPr lang="en-US"/>
            <a:t>Special or rescheduled meetings </a:t>
          </a:r>
        </a:p>
      </dgm:t>
    </dgm:pt>
    <dgm:pt modelId="{ED0D1EEA-A831-4151-907C-5CBCC0AE7EFA}" type="parTrans" cxnId="{2606ECB0-5C34-4915-9373-22401FA48F5F}">
      <dgm:prSet/>
      <dgm:spPr/>
      <dgm:t>
        <a:bodyPr/>
        <a:lstStyle/>
        <a:p>
          <a:endParaRPr lang="en-US"/>
        </a:p>
      </dgm:t>
    </dgm:pt>
    <dgm:pt modelId="{4C9AEFAE-B99F-4854-B6A9-684B2E5A1735}" type="sibTrans" cxnId="{2606ECB0-5C34-4915-9373-22401FA48F5F}">
      <dgm:prSet/>
      <dgm:spPr/>
      <dgm:t>
        <a:bodyPr/>
        <a:lstStyle/>
        <a:p>
          <a:endParaRPr lang="en-US"/>
        </a:p>
      </dgm:t>
    </dgm:pt>
    <dgm:pt modelId="{0D3C0D13-45BE-4301-A0D0-4B99B05378B7}">
      <dgm:prSet/>
      <dgm:spPr/>
      <dgm:t>
        <a:bodyPr/>
        <a:lstStyle/>
        <a:p>
          <a:r>
            <a:rPr lang="en-US"/>
            <a:t>Notice requirements the same “to the extent that circumstances permit”  SDCL 1-25-1.1</a:t>
          </a:r>
        </a:p>
      </dgm:t>
    </dgm:pt>
    <dgm:pt modelId="{ED1491E5-F6CC-4D95-BC79-80B274AC1EFD}" type="parTrans" cxnId="{2C558A45-0695-4C00-8D13-8B8491D50259}">
      <dgm:prSet/>
      <dgm:spPr/>
      <dgm:t>
        <a:bodyPr/>
        <a:lstStyle/>
        <a:p>
          <a:endParaRPr lang="en-US"/>
        </a:p>
      </dgm:t>
    </dgm:pt>
    <dgm:pt modelId="{7F8A3B2B-5615-401D-81F8-0FC5A6D1DE49}" type="sibTrans" cxnId="{2C558A45-0695-4C00-8D13-8B8491D50259}">
      <dgm:prSet/>
      <dgm:spPr/>
      <dgm:t>
        <a:bodyPr/>
        <a:lstStyle/>
        <a:p>
          <a:endParaRPr lang="en-US"/>
        </a:p>
      </dgm:t>
    </dgm:pt>
    <dgm:pt modelId="{D541CEF2-C078-4C86-ABD1-7DC9B0284FDF}">
      <dgm:prSet/>
      <dgm:spPr/>
      <dgm:t>
        <a:bodyPr/>
        <a:lstStyle/>
        <a:p>
          <a:r>
            <a:rPr lang="en-US"/>
            <a:t>Notice must be delivered by mail, email, or in person to news media who have requested notice  </a:t>
          </a:r>
        </a:p>
      </dgm:t>
    </dgm:pt>
    <dgm:pt modelId="{B4988654-DD18-4FA0-AFCF-C71092FC8E68}" type="parTrans" cxnId="{A48AC955-93D7-4DEE-BA3F-F1BFDCF566EB}">
      <dgm:prSet/>
      <dgm:spPr/>
      <dgm:t>
        <a:bodyPr/>
        <a:lstStyle/>
        <a:p>
          <a:endParaRPr lang="en-US"/>
        </a:p>
      </dgm:t>
    </dgm:pt>
    <dgm:pt modelId="{DDAD9BEE-8718-4BB4-9979-52307B3D34EE}" type="sibTrans" cxnId="{A48AC955-93D7-4DEE-BA3F-F1BFDCF566EB}">
      <dgm:prSet/>
      <dgm:spPr/>
      <dgm:t>
        <a:bodyPr/>
        <a:lstStyle/>
        <a:p>
          <a:endParaRPr lang="en-US"/>
        </a:p>
      </dgm:t>
    </dgm:pt>
    <dgm:pt modelId="{7A16B01B-0757-49C7-9884-F1A28EB839B4}">
      <dgm:prSet/>
      <dgm:spPr/>
      <dgm:t>
        <a:bodyPr/>
        <a:lstStyle/>
        <a:p>
          <a:r>
            <a:rPr lang="en-US"/>
            <a:t>Must make an honest effort</a:t>
          </a:r>
        </a:p>
      </dgm:t>
    </dgm:pt>
    <dgm:pt modelId="{A3027219-0111-4B26-8306-0EA4C1FC8F72}" type="parTrans" cxnId="{D2D9425E-1BC5-47B6-91EC-5230DF8C871F}">
      <dgm:prSet/>
      <dgm:spPr/>
      <dgm:t>
        <a:bodyPr/>
        <a:lstStyle/>
        <a:p>
          <a:endParaRPr lang="en-US"/>
        </a:p>
      </dgm:t>
    </dgm:pt>
    <dgm:pt modelId="{1C69BB65-5DC6-41C7-81D1-8DBBF1DA393E}" type="sibTrans" cxnId="{D2D9425E-1BC5-47B6-91EC-5230DF8C871F}">
      <dgm:prSet/>
      <dgm:spPr/>
      <dgm:t>
        <a:bodyPr/>
        <a:lstStyle/>
        <a:p>
          <a:endParaRPr lang="en-US"/>
        </a:p>
      </dgm:t>
    </dgm:pt>
    <dgm:pt modelId="{2ED5D57D-AE8C-4D24-9E8D-9BA6EB0C7F7B}">
      <dgm:prSet/>
      <dgm:spPr/>
      <dgm:t>
        <a:bodyPr/>
        <a:lstStyle/>
        <a:p>
          <a:r>
            <a:rPr lang="en-US"/>
            <a:t>Remember: must comply with any other requirements of state code? </a:t>
          </a:r>
        </a:p>
      </dgm:t>
    </dgm:pt>
    <dgm:pt modelId="{A96457F9-8ECC-42CE-BBC7-CD586F12D896}" type="parTrans" cxnId="{054EC259-7F0B-47B4-A3CD-16F5225CCFEE}">
      <dgm:prSet/>
      <dgm:spPr/>
      <dgm:t>
        <a:bodyPr/>
        <a:lstStyle/>
        <a:p>
          <a:endParaRPr lang="en-US"/>
        </a:p>
      </dgm:t>
    </dgm:pt>
    <dgm:pt modelId="{C2F41D48-EA50-44A7-A764-E0FFB1F8DC7D}" type="sibTrans" cxnId="{054EC259-7F0B-47B4-A3CD-16F5225CCFEE}">
      <dgm:prSet/>
      <dgm:spPr/>
      <dgm:t>
        <a:bodyPr/>
        <a:lstStyle/>
        <a:p>
          <a:endParaRPr lang="en-US"/>
        </a:p>
      </dgm:t>
    </dgm:pt>
    <dgm:pt modelId="{AB6E9F60-253A-42FF-8567-20533A215654}">
      <dgm:prSet/>
      <dgm:spPr/>
      <dgm:t>
        <a:bodyPr/>
        <a:lstStyle/>
        <a:p>
          <a:r>
            <a:rPr lang="en-US"/>
            <a:t>Special publication or other notice requirements elsewhere in state law   </a:t>
          </a:r>
        </a:p>
      </dgm:t>
    </dgm:pt>
    <dgm:pt modelId="{C2790F85-5957-4ECC-BBCB-DC5785D58178}" type="parTrans" cxnId="{016484D1-2C3D-495B-ADE9-FCF9C776D3C4}">
      <dgm:prSet/>
      <dgm:spPr/>
      <dgm:t>
        <a:bodyPr/>
        <a:lstStyle/>
        <a:p>
          <a:endParaRPr lang="en-US"/>
        </a:p>
      </dgm:t>
    </dgm:pt>
    <dgm:pt modelId="{EA1EEEB6-7C50-4E3D-87CD-E9DC7038C639}" type="sibTrans" cxnId="{016484D1-2C3D-495B-ADE9-FCF9C776D3C4}">
      <dgm:prSet/>
      <dgm:spPr/>
      <dgm:t>
        <a:bodyPr/>
        <a:lstStyle/>
        <a:p>
          <a:endParaRPr lang="en-US"/>
        </a:p>
      </dgm:t>
    </dgm:pt>
    <dgm:pt modelId="{2E99FA3E-8348-4313-8046-DEFD9BA227E8}" type="pres">
      <dgm:prSet presAssocID="{CBADC438-15AF-4002-9ACA-9F6CF282CDD3}" presName="Name0" presStyleCnt="0">
        <dgm:presLayoutVars>
          <dgm:dir/>
          <dgm:animLvl val="lvl"/>
          <dgm:resizeHandles val="exact"/>
        </dgm:presLayoutVars>
      </dgm:prSet>
      <dgm:spPr/>
    </dgm:pt>
    <dgm:pt modelId="{47E6B11F-6FC4-4752-8941-FD48AD1002C1}" type="pres">
      <dgm:prSet presAssocID="{1B65765B-D562-49E1-8ABF-6F516DE40D67}" presName="composite" presStyleCnt="0"/>
      <dgm:spPr/>
    </dgm:pt>
    <dgm:pt modelId="{2EDCEDF3-6405-4BDF-A2E0-62248AEF5EDF}" type="pres">
      <dgm:prSet presAssocID="{1B65765B-D562-49E1-8ABF-6F516DE40D67}" presName="parTx" presStyleLbl="alignNode1" presStyleIdx="0" presStyleCnt="2">
        <dgm:presLayoutVars>
          <dgm:chMax val="0"/>
          <dgm:chPref val="0"/>
          <dgm:bulletEnabled val="1"/>
        </dgm:presLayoutVars>
      </dgm:prSet>
      <dgm:spPr/>
    </dgm:pt>
    <dgm:pt modelId="{4ECE2DC6-5543-4177-BB6D-AFF391AEC27C}" type="pres">
      <dgm:prSet presAssocID="{1B65765B-D562-49E1-8ABF-6F516DE40D67}" presName="desTx" presStyleLbl="alignAccFollowNode1" presStyleIdx="0" presStyleCnt="2">
        <dgm:presLayoutVars>
          <dgm:bulletEnabled val="1"/>
        </dgm:presLayoutVars>
      </dgm:prSet>
      <dgm:spPr/>
    </dgm:pt>
    <dgm:pt modelId="{F73B3023-6BFE-4A9D-A0E8-EF1440CE01F2}" type="pres">
      <dgm:prSet presAssocID="{4C9AEFAE-B99F-4854-B6A9-684B2E5A1735}" presName="space" presStyleCnt="0"/>
      <dgm:spPr/>
    </dgm:pt>
    <dgm:pt modelId="{86D20660-83E7-4D41-BAD4-89300A6308BD}" type="pres">
      <dgm:prSet presAssocID="{2ED5D57D-AE8C-4D24-9E8D-9BA6EB0C7F7B}" presName="composite" presStyleCnt="0"/>
      <dgm:spPr/>
    </dgm:pt>
    <dgm:pt modelId="{EA7E49E0-A40D-47AE-9556-BC30FFBA4973}" type="pres">
      <dgm:prSet presAssocID="{2ED5D57D-AE8C-4D24-9E8D-9BA6EB0C7F7B}" presName="parTx" presStyleLbl="alignNode1" presStyleIdx="1" presStyleCnt="2">
        <dgm:presLayoutVars>
          <dgm:chMax val="0"/>
          <dgm:chPref val="0"/>
          <dgm:bulletEnabled val="1"/>
        </dgm:presLayoutVars>
      </dgm:prSet>
      <dgm:spPr/>
    </dgm:pt>
    <dgm:pt modelId="{24E85BD6-2D0B-4BCF-81BB-A648966D659C}" type="pres">
      <dgm:prSet presAssocID="{2ED5D57D-AE8C-4D24-9E8D-9BA6EB0C7F7B}" presName="desTx" presStyleLbl="alignAccFollowNode1" presStyleIdx="1" presStyleCnt="2">
        <dgm:presLayoutVars>
          <dgm:bulletEnabled val="1"/>
        </dgm:presLayoutVars>
      </dgm:prSet>
      <dgm:spPr/>
    </dgm:pt>
  </dgm:ptLst>
  <dgm:cxnLst>
    <dgm:cxn modelId="{5C0E310F-F712-439F-ABF5-B5CE2058B5FB}" type="presOf" srcId="{2ED5D57D-AE8C-4D24-9E8D-9BA6EB0C7F7B}" destId="{EA7E49E0-A40D-47AE-9556-BC30FFBA4973}" srcOrd="0" destOrd="0" presId="urn:microsoft.com/office/officeart/2005/8/layout/hList1"/>
    <dgm:cxn modelId="{D32CF53C-3EB4-4EA8-B8A4-F05C8A1363A4}" type="presOf" srcId="{CBADC438-15AF-4002-9ACA-9F6CF282CDD3}" destId="{2E99FA3E-8348-4313-8046-DEFD9BA227E8}" srcOrd="0" destOrd="0" presId="urn:microsoft.com/office/officeart/2005/8/layout/hList1"/>
    <dgm:cxn modelId="{1A52B43D-7FE3-48E8-AB2A-AF280938CB2F}" type="presOf" srcId="{7A16B01B-0757-49C7-9884-F1A28EB839B4}" destId="{4ECE2DC6-5543-4177-BB6D-AFF391AEC27C}" srcOrd="0" destOrd="2" presId="urn:microsoft.com/office/officeart/2005/8/layout/hList1"/>
    <dgm:cxn modelId="{BC3B805D-5EBE-4BED-A88E-7E290F2CAC97}" type="presOf" srcId="{D541CEF2-C078-4C86-ABD1-7DC9B0284FDF}" destId="{4ECE2DC6-5543-4177-BB6D-AFF391AEC27C}" srcOrd="0" destOrd="1" presId="urn:microsoft.com/office/officeart/2005/8/layout/hList1"/>
    <dgm:cxn modelId="{D2D9425E-1BC5-47B6-91EC-5230DF8C871F}" srcId="{D541CEF2-C078-4C86-ABD1-7DC9B0284FDF}" destId="{7A16B01B-0757-49C7-9884-F1A28EB839B4}" srcOrd="0" destOrd="0" parTransId="{A3027219-0111-4B26-8306-0EA4C1FC8F72}" sibTransId="{1C69BB65-5DC6-41C7-81D1-8DBBF1DA393E}"/>
    <dgm:cxn modelId="{2C558A45-0695-4C00-8D13-8B8491D50259}" srcId="{1B65765B-D562-49E1-8ABF-6F516DE40D67}" destId="{0D3C0D13-45BE-4301-A0D0-4B99B05378B7}" srcOrd="0" destOrd="0" parTransId="{ED1491E5-F6CC-4D95-BC79-80B274AC1EFD}" sibTransId="{7F8A3B2B-5615-401D-81F8-0FC5A6D1DE49}"/>
    <dgm:cxn modelId="{A48AC955-93D7-4DEE-BA3F-F1BFDCF566EB}" srcId="{1B65765B-D562-49E1-8ABF-6F516DE40D67}" destId="{D541CEF2-C078-4C86-ABD1-7DC9B0284FDF}" srcOrd="1" destOrd="0" parTransId="{B4988654-DD18-4FA0-AFCF-C71092FC8E68}" sibTransId="{DDAD9BEE-8718-4BB4-9979-52307B3D34EE}"/>
    <dgm:cxn modelId="{054EC259-7F0B-47B4-A3CD-16F5225CCFEE}" srcId="{CBADC438-15AF-4002-9ACA-9F6CF282CDD3}" destId="{2ED5D57D-AE8C-4D24-9E8D-9BA6EB0C7F7B}" srcOrd="1" destOrd="0" parTransId="{A96457F9-8ECC-42CE-BBC7-CD586F12D896}" sibTransId="{C2F41D48-EA50-44A7-A764-E0FFB1F8DC7D}"/>
    <dgm:cxn modelId="{2606ECB0-5C34-4915-9373-22401FA48F5F}" srcId="{CBADC438-15AF-4002-9ACA-9F6CF282CDD3}" destId="{1B65765B-D562-49E1-8ABF-6F516DE40D67}" srcOrd="0" destOrd="0" parTransId="{ED0D1EEA-A831-4151-907C-5CBCC0AE7EFA}" sibTransId="{4C9AEFAE-B99F-4854-B6A9-684B2E5A1735}"/>
    <dgm:cxn modelId="{B6AECFB9-47BF-4708-8084-73CF13162D28}" type="presOf" srcId="{1B65765B-D562-49E1-8ABF-6F516DE40D67}" destId="{2EDCEDF3-6405-4BDF-A2E0-62248AEF5EDF}" srcOrd="0" destOrd="0" presId="urn:microsoft.com/office/officeart/2005/8/layout/hList1"/>
    <dgm:cxn modelId="{016484D1-2C3D-495B-ADE9-FCF9C776D3C4}" srcId="{2ED5D57D-AE8C-4D24-9E8D-9BA6EB0C7F7B}" destId="{AB6E9F60-253A-42FF-8567-20533A215654}" srcOrd="0" destOrd="0" parTransId="{C2790F85-5957-4ECC-BBCB-DC5785D58178}" sibTransId="{EA1EEEB6-7C50-4E3D-87CD-E9DC7038C639}"/>
    <dgm:cxn modelId="{B50176D7-A215-4B63-853F-A7567BE459D2}" type="presOf" srcId="{0D3C0D13-45BE-4301-A0D0-4B99B05378B7}" destId="{4ECE2DC6-5543-4177-BB6D-AFF391AEC27C}" srcOrd="0" destOrd="0" presId="urn:microsoft.com/office/officeart/2005/8/layout/hList1"/>
    <dgm:cxn modelId="{237ECFDC-63C0-47A2-B031-F774BA2AE840}" type="presOf" srcId="{AB6E9F60-253A-42FF-8567-20533A215654}" destId="{24E85BD6-2D0B-4BCF-81BB-A648966D659C}" srcOrd="0" destOrd="0" presId="urn:microsoft.com/office/officeart/2005/8/layout/hList1"/>
    <dgm:cxn modelId="{57CCF815-7E85-4285-9631-684F2BF6D2DD}" type="presParOf" srcId="{2E99FA3E-8348-4313-8046-DEFD9BA227E8}" destId="{47E6B11F-6FC4-4752-8941-FD48AD1002C1}" srcOrd="0" destOrd="0" presId="urn:microsoft.com/office/officeart/2005/8/layout/hList1"/>
    <dgm:cxn modelId="{6C372A58-9A9B-43B0-84C0-F63D32317AEB}" type="presParOf" srcId="{47E6B11F-6FC4-4752-8941-FD48AD1002C1}" destId="{2EDCEDF3-6405-4BDF-A2E0-62248AEF5EDF}" srcOrd="0" destOrd="0" presId="urn:microsoft.com/office/officeart/2005/8/layout/hList1"/>
    <dgm:cxn modelId="{23D05756-418A-4431-85DF-31F58456FFA2}" type="presParOf" srcId="{47E6B11F-6FC4-4752-8941-FD48AD1002C1}" destId="{4ECE2DC6-5543-4177-BB6D-AFF391AEC27C}" srcOrd="1" destOrd="0" presId="urn:microsoft.com/office/officeart/2005/8/layout/hList1"/>
    <dgm:cxn modelId="{7C9038DC-AD51-4A8D-A3D1-E52C58AFD02F}" type="presParOf" srcId="{2E99FA3E-8348-4313-8046-DEFD9BA227E8}" destId="{F73B3023-6BFE-4A9D-A0E8-EF1440CE01F2}" srcOrd="1" destOrd="0" presId="urn:microsoft.com/office/officeart/2005/8/layout/hList1"/>
    <dgm:cxn modelId="{CC60C3D7-3521-4F8C-9D92-1686D2977266}" type="presParOf" srcId="{2E99FA3E-8348-4313-8046-DEFD9BA227E8}" destId="{86D20660-83E7-4D41-BAD4-89300A6308BD}" srcOrd="2" destOrd="0" presId="urn:microsoft.com/office/officeart/2005/8/layout/hList1"/>
    <dgm:cxn modelId="{B6FBD77B-437F-43DA-9C0B-33B26E0A5422}" type="presParOf" srcId="{86D20660-83E7-4D41-BAD4-89300A6308BD}" destId="{EA7E49E0-A40D-47AE-9556-BC30FFBA4973}" srcOrd="0" destOrd="0" presId="urn:microsoft.com/office/officeart/2005/8/layout/hList1"/>
    <dgm:cxn modelId="{67F6DB01-9731-4517-86AF-F804723C0F39}" type="presParOf" srcId="{86D20660-83E7-4D41-BAD4-89300A6308BD}" destId="{24E85BD6-2D0B-4BCF-81BB-A648966D659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47EFD8-D391-4FA5-9C75-433D963A3CF4}"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5C5C0243-D8B6-421B-89FE-0AC408823F23}">
      <dgm:prSet/>
      <dgm:spPr/>
      <dgm:t>
        <a:bodyPr/>
        <a:lstStyle/>
        <a:p>
          <a:r>
            <a:rPr lang="en-US"/>
            <a:t>SDCL 1-25-2 </a:t>
          </a:r>
        </a:p>
      </dgm:t>
    </dgm:pt>
    <dgm:pt modelId="{2A0516AB-55AC-4DF1-90F6-F01C9BBD24D2}" type="parTrans" cxnId="{361B5736-5159-4C95-A631-38DC9E8B7FB7}">
      <dgm:prSet/>
      <dgm:spPr/>
      <dgm:t>
        <a:bodyPr/>
        <a:lstStyle/>
        <a:p>
          <a:endParaRPr lang="en-US"/>
        </a:p>
      </dgm:t>
    </dgm:pt>
    <dgm:pt modelId="{E39A84F6-B5DA-4E3C-BFDD-C195B1F5B2B5}" type="sibTrans" cxnId="{361B5736-5159-4C95-A631-38DC9E8B7FB7}">
      <dgm:prSet/>
      <dgm:spPr/>
      <dgm:t>
        <a:bodyPr/>
        <a:lstStyle/>
        <a:p>
          <a:endParaRPr lang="en-US"/>
        </a:p>
      </dgm:t>
    </dgm:pt>
    <dgm:pt modelId="{1D816A0E-AA79-4AF5-846B-F3F8D70E50F0}">
      <dgm:prSet/>
      <dgm:spPr/>
      <dgm:t>
        <a:bodyPr/>
        <a:lstStyle/>
        <a:p>
          <a:r>
            <a:rPr lang="en-US"/>
            <a:t>May be held for the purpose of discussing:</a:t>
          </a:r>
        </a:p>
      </dgm:t>
    </dgm:pt>
    <dgm:pt modelId="{6CC6AF1A-367E-4B3B-A242-F1A9E5CDDCB1}" type="parTrans" cxnId="{791091B0-7FF9-44A5-A85C-555B64B7E7A3}">
      <dgm:prSet/>
      <dgm:spPr/>
      <dgm:t>
        <a:bodyPr/>
        <a:lstStyle/>
        <a:p>
          <a:endParaRPr lang="en-US"/>
        </a:p>
      </dgm:t>
    </dgm:pt>
    <dgm:pt modelId="{FC94E169-C575-423C-BD9F-952FDB880E80}" type="sibTrans" cxnId="{791091B0-7FF9-44A5-A85C-555B64B7E7A3}">
      <dgm:prSet/>
      <dgm:spPr/>
      <dgm:t>
        <a:bodyPr/>
        <a:lstStyle/>
        <a:p>
          <a:endParaRPr lang="en-US"/>
        </a:p>
      </dgm:t>
    </dgm:pt>
    <dgm:pt modelId="{0E347A34-B7DD-4A34-A096-AE3161725840}">
      <dgm:prSet/>
      <dgm:spPr/>
      <dgm:t>
        <a:bodyPr/>
        <a:lstStyle/>
        <a:p>
          <a:r>
            <a:rPr lang="en-US"/>
            <a:t>Public officer or employee competence or qualifications</a:t>
          </a:r>
        </a:p>
      </dgm:t>
    </dgm:pt>
    <dgm:pt modelId="{F580AF88-DF43-4792-B00A-3EE258CA76BD}" type="parTrans" cxnId="{DDD49D57-F57A-4B05-BB5E-37D999D96527}">
      <dgm:prSet/>
      <dgm:spPr/>
      <dgm:t>
        <a:bodyPr/>
        <a:lstStyle/>
        <a:p>
          <a:endParaRPr lang="en-US"/>
        </a:p>
      </dgm:t>
    </dgm:pt>
    <dgm:pt modelId="{21CC4BDE-A9EF-45C6-800A-061D89B8D5CA}" type="sibTrans" cxnId="{DDD49D57-F57A-4B05-BB5E-37D999D96527}">
      <dgm:prSet/>
      <dgm:spPr/>
      <dgm:t>
        <a:bodyPr/>
        <a:lstStyle/>
        <a:p>
          <a:endParaRPr lang="en-US"/>
        </a:p>
      </dgm:t>
    </dgm:pt>
    <dgm:pt modelId="{F237A48C-9D16-4373-B2C0-9153D0AFE9DC}">
      <dgm:prSet/>
      <dgm:spPr/>
      <dgm:t>
        <a:bodyPr/>
        <a:lstStyle/>
        <a:p>
          <a:r>
            <a:rPr lang="en-US"/>
            <a:t>Student discipline or eligibility for programs or activities </a:t>
          </a:r>
        </a:p>
      </dgm:t>
    </dgm:pt>
    <dgm:pt modelId="{84E4A438-002E-485C-8438-A28DF7157D54}" type="parTrans" cxnId="{6559C3C9-DE01-49D9-9A3F-A2C455A6312F}">
      <dgm:prSet/>
      <dgm:spPr/>
      <dgm:t>
        <a:bodyPr/>
        <a:lstStyle/>
        <a:p>
          <a:endParaRPr lang="en-US"/>
        </a:p>
      </dgm:t>
    </dgm:pt>
    <dgm:pt modelId="{110C09EB-12A8-4640-81FC-30B4058197BE}" type="sibTrans" cxnId="{6559C3C9-DE01-49D9-9A3F-A2C455A6312F}">
      <dgm:prSet/>
      <dgm:spPr/>
      <dgm:t>
        <a:bodyPr/>
        <a:lstStyle/>
        <a:p>
          <a:endParaRPr lang="en-US"/>
        </a:p>
      </dgm:t>
    </dgm:pt>
    <dgm:pt modelId="{5D2C8F52-C085-4A87-ABB4-E10EC32CB6B4}">
      <dgm:prSet/>
      <dgm:spPr/>
      <dgm:t>
        <a:bodyPr/>
        <a:lstStyle/>
        <a:p>
          <a:r>
            <a:rPr lang="en-US"/>
            <a:t>Communications with attorney, or reviewing communications related to proposed or pending litigation or contract matters</a:t>
          </a:r>
        </a:p>
      </dgm:t>
    </dgm:pt>
    <dgm:pt modelId="{4A26D518-7638-40C4-8013-6105C71685EB}" type="parTrans" cxnId="{E2A17E24-B6BA-406E-BE0C-F2C30473F643}">
      <dgm:prSet/>
      <dgm:spPr/>
      <dgm:t>
        <a:bodyPr/>
        <a:lstStyle/>
        <a:p>
          <a:endParaRPr lang="en-US"/>
        </a:p>
      </dgm:t>
    </dgm:pt>
    <dgm:pt modelId="{98C05B90-F6AF-4343-9064-DA636E09E831}" type="sibTrans" cxnId="{E2A17E24-B6BA-406E-BE0C-F2C30473F643}">
      <dgm:prSet/>
      <dgm:spPr/>
      <dgm:t>
        <a:bodyPr/>
        <a:lstStyle/>
        <a:p>
          <a:endParaRPr lang="en-US"/>
        </a:p>
      </dgm:t>
    </dgm:pt>
    <dgm:pt modelId="{01E3AEF3-04D6-4192-BEE8-B3107906CD79}">
      <dgm:prSet/>
      <dgm:spPr/>
      <dgm:t>
        <a:bodyPr/>
        <a:lstStyle/>
        <a:p>
          <a:r>
            <a:rPr lang="en-US"/>
            <a:t>Preparing for or conducting labor negotiations</a:t>
          </a:r>
        </a:p>
      </dgm:t>
    </dgm:pt>
    <dgm:pt modelId="{4D9EA52D-811C-4518-B1F5-DA2B41979749}" type="parTrans" cxnId="{FCA42D01-31F4-47A5-84D1-8C13FAEE5A42}">
      <dgm:prSet/>
      <dgm:spPr/>
      <dgm:t>
        <a:bodyPr/>
        <a:lstStyle/>
        <a:p>
          <a:endParaRPr lang="en-US"/>
        </a:p>
      </dgm:t>
    </dgm:pt>
    <dgm:pt modelId="{CFE39B69-67AD-4C78-82F1-DA9CE9FAF245}" type="sibTrans" cxnId="{FCA42D01-31F4-47A5-84D1-8C13FAEE5A42}">
      <dgm:prSet/>
      <dgm:spPr/>
      <dgm:t>
        <a:bodyPr/>
        <a:lstStyle/>
        <a:p>
          <a:endParaRPr lang="en-US"/>
        </a:p>
      </dgm:t>
    </dgm:pt>
    <dgm:pt modelId="{5961D892-0B59-450C-8AAA-907731ACC205}">
      <dgm:prSet/>
      <dgm:spPr/>
      <dgm:t>
        <a:bodyPr/>
        <a:lstStyle/>
        <a:p>
          <a:r>
            <a:rPr lang="en-US"/>
            <a:t>Marketing strategies of government owned business </a:t>
          </a:r>
        </a:p>
      </dgm:t>
    </dgm:pt>
    <dgm:pt modelId="{5FB1CC78-72F8-4669-8BA1-BA4E2CDBE853}" type="parTrans" cxnId="{B2B59E25-C42C-4590-B728-99A3868A68D6}">
      <dgm:prSet/>
      <dgm:spPr/>
      <dgm:t>
        <a:bodyPr/>
        <a:lstStyle/>
        <a:p>
          <a:endParaRPr lang="en-US"/>
        </a:p>
      </dgm:t>
    </dgm:pt>
    <dgm:pt modelId="{CE320E97-395A-458C-9CE9-EF071CE1329C}" type="sibTrans" cxnId="{B2B59E25-C42C-4590-B728-99A3868A68D6}">
      <dgm:prSet/>
      <dgm:spPr/>
      <dgm:t>
        <a:bodyPr/>
        <a:lstStyle/>
        <a:p>
          <a:endParaRPr lang="en-US"/>
        </a:p>
      </dgm:t>
    </dgm:pt>
    <dgm:pt modelId="{0DABBC56-C1E7-4EAF-B9DF-39EF2357AA99}">
      <dgm:prSet/>
      <dgm:spPr/>
      <dgm:t>
        <a:bodyPr/>
        <a:lstStyle/>
        <a:p>
          <a:r>
            <a:rPr lang="en-US"/>
            <a:t>Information relating to the protection of public or private property and any person on that property.  </a:t>
          </a:r>
        </a:p>
      </dgm:t>
    </dgm:pt>
    <dgm:pt modelId="{EB57A1AD-5F33-4857-9B52-9E805D58E792}" type="parTrans" cxnId="{13A9888F-6C0F-429C-9C04-C966F0422CDA}">
      <dgm:prSet/>
      <dgm:spPr/>
      <dgm:t>
        <a:bodyPr/>
        <a:lstStyle/>
        <a:p>
          <a:endParaRPr lang="en-US"/>
        </a:p>
      </dgm:t>
    </dgm:pt>
    <dgm:pt modelId="{72ECAFAC-FA7C-4F5E-B29E-6128378D0EFF}" type="sibTrans" cxnId="{13A9888F-6C0F-429C-9C04-C966F0422CDA}">
      <dgm:prSet/>
      <dgm:spPr/>
      <dgm:t>
        <a:bodyPr/>
        <a:lstStyle/>
        <a:p>
          <a:endParaRPr lang="en-US"/>
        </a:p>
      </dgm:t>
    </dgm:pt>
    <dgm:pt modelId="{0F2D7CC4-DC28-4061-9C43-F183B461A319}">
      <dgm:prSet/>
      <dgm:spPr/>
      <dgm:t>
        <a:bodyPr/>
        <a:lstStyle/>
        <a:p>
          <a:r>
            <a:rPr lang="en-US"/>
            <a:t>Very specific subsections </a:t>
          </a:r>
        </a:p>
      </dgm:t>
    </dgm:pt>
    <dgm:pt modelId="{A5EF0268-C093-402D-AFE6-BC2EC874B8F4}" type="parTrans" cxnId="{0ADF38F4-5C69-42C3-8E8B-097F5CD0357C}">
      <dgm:prSet/>
      <dgm:spPr/>
      <dgm:t>
        <a:bodyPr/>
        <a:lstStyle/>
        <a:p>
          <a:endParaRPr lang="en-US"/>
        </a:p>
      </dgm:t>
    </dgm:pt>
    <dgm:pt modelId="{B080FFD3-DE3F-405E-A5C4-808B583F8216}" type="sibTrans" cxnId="{0ADF38F4-5C69-42C3-8E8B-097F5CD0357C}">
      <dgm:prSet/>
      <dgm:spPr/>
      <dgm:t>
        <a:bodyPr/>
        <a:lstStyle/>
        <a:p>
          <a:endParaRPr lang="en-US"/>
        </a:p>
      </dgm:t>
    </dgm:pt>
    <dgm:pt modelId="{3A4D0CF0-A29C-4410-9A79-8E49520B52CF}" type="pres">
      <dgm:prSet presAssocID="{BF47EFD8-D391-4FA5-9C75-433D963A3CF4}" presName="linear" presStyleCnt="0">
        <dgm:presLayoutVars>
          <dgm:dir/>
          <dgm:animLvl val="lvl"/>
          <dgm:resizeHandles val="exact"/>
        </dgm:presLayoutVars>
      </dgm:prSet>
      <dgm:spPr/>
    </dgm:pt>
    <dgm:pt modelId="{8E5FAB57-53A6-4475-8C26-444E890D573B}" type="pres">
      <dgm:prSet presAssocID="{5C5C0243-D8B6-421B-89FE-0AC408823F23}" presName="parentLin" presStyleCnt="0"/>
      <dgm:spPr/>
    </dgm:pt>
    <dgm:pt modelId="{E6462AFC-B852-4B5D-BEE3-6113223D3A07}" type="pres">
      <dgm:prSet presAssocID="{5C5C0243-D8B6-421B-89FE-0AC408823F23}" presName="parentLeftMargin" presStyleLbl="node1" presStyleIdx="0" presStyleCnt="2"/>
      <dgm:spPr/>
    </dgm:pt>
    <dgm:pt modelId="{AE75ACFD-9FB8-4C5C-AE5A-65BEA0F1B470}" type="pres">
      <dgm:prSet presAssocID="{5C5C0243-D8B6-421B-89FE-0AC408823F23}" presName="parentText" presStyleLbl="node1" presStyleIdx="0" presStyleCnt="2">
        <dgm:presLayoutVars>
          <dgm:chMax val="0"/>
          <dgm:bulletEnabled val="1"/>
        </dgm:presLayoutVars>
      </dgm:prSet>
      <dgm:spPr/>
    </dgm:pt>
    <dgm:pt modelId="{C9C6EEEA-C07C-45A0-ABA3-147FA28C4C35}" type="pres">
      <dgm:prSet presAssocID="{5C5C0243-D8B6-421B-89FE-0AC408823F23}" presName="negativeSpace" presStyleCnt="0"/>
      <dgm:spPr/>
    </dgm:pt>
    <dgm:pt modelId="{9CFB308C-8146-439A-AC2F-9ED1FC77EB65}" type="pres">
      <dgm:prSet presAssocID="{5C5C0243-D8B6-421B-89FE-0AC408823F23}" presName="childText" presStyleLbl="conFgAcc1" presStyleIdx="0" presStyleCnt="2">
        <dgm:presLayoutVars>
          <dgm:bulletEnabled val="1"/>
        </dgm:presLayoutVars>
      </dgm:prSet>
      <dgm:spPr/>
    </dgm:pt>
    <dgm:pt modelId="{04247251-FD5A-4907-93EF-DB40D3359EFC}" type="pres">
      <dgm:prSet presAssocID="{E39A84F6-B5DA-4E3C-BFDD-C195B1F5B2B5}" presName="spaceBetweenRectangles" presStyleCnt="0"/>
      <dgm:spPr/>
    </dgm:pt>
    <dgm:pt modelId="{6C88E6D1-054A-45DB-B29A-20E324DA3A7A}" type="pres">
      <dgm:prSet presAssocID="{1D816A0E-AA79-4AF5-846B-F3F8D70E50F0}" presName="parentLin" presStyleCnt="0"/>
      <dgm:spPr/>
    </dgm:pt>
    <dgm:pt modelId="{597B4ED2-68CA-4B5F-9AA1-FDBE065CF643}" type="pres">
      <dgm:prSet presAssocID="{1D816A0E-AA79-4AF5-846B-F3F8D70E50F0}" presName="parentLeftMargin" presStyleLbl="node1" presStyleIdx="0" presStyleCnt="2"/>
      <dgm:spPr/>
    </dgm:pt>
    <dgm:pt modelId="{5CBB3D13-E175-4AE8-A247-97D802595172}" type="pres">
      <dgm:prSet presAssocID="{1D816A0E-AA79-4AF5-846B-F3F8D70E50F0}" presName="parentText" presStyleLbl="node1" presStyleIdx="1" presStyleCnt="2">
        <dgm:presLayoutVars>
          <dgm:chMax val="0"/>
          <dgm:bulletEnabled val="1"/>
        </dgm:presLayoutVars>
      </dgm:prSet>
      <dgm:spPr/>
    </dgm:pt>
    <dgm:pt modelId="{F4F7460D-4CE5-4B2F-A6D1-A0835B0E53F9}" type="pres">
      <dgm:prSet presAssocID="{1D816A0E-AA79-4AF5-846B-F3F8D70E50F0}" presName="negativeSpace" presStyleCnt="0"/>
      <dgm:spPr/>
    </dgm:pt>
    <dgm:pt modelId="{79E5D8B8-47FF-44EA-A6CC-73F9F4295E80}" type="pres">
      <dgm:prSet presAssocID="{1D816A0E-AA79-4AF5-846B-F3F8D70E50F0}" presName="childText" presStyleLbl="conFgAcc1" presStyleIdx="1" presStyleCnt="2">
        <dgm:presLayoutVars>
          <dgm:bulletEnabled val="1"/>
        </dgm:presLayoutVars>
      </dgm:prSet>
      <dgm:spPr/>
    </dgm:pt>
  </dgm:ptLst>
  <dgm:cxnLst>
    <dgm:cxn modelId="{FCA42D01-31F4-47A5-84D1-8C13FAEE5A42}" srcId="{1D816A0E-AA79-4AF5-846B-F3F8D70E50F0}" destId="{01E3AEF3-04D6-4192-BEE8-B3107906CD79}" srcOrd="3" destOrd="0" parTransId="{4D9EA52D-811C-4518-B1F5-DA2B41979749}" sibTransId="{CFE39B69-67AD-4C78-82F1-DA9CE9FAF245}"/>
    <dgm:cxn modelId="{88B92A04-3C4D-470C-980F-5A6FD0B55B20}" type="presOf" srcId="{0E347A34-B7DD-4A34-A096-AE3161725840}" destId="{79E5D8B8-47FF-44EA-A6CC-73F9F4295E80}" srcOrd="0" destOrd="0" presId="urn:microsoft.com/office/officeart/2005/8/layout/list1"/>
    <dgm:cxn modelId="{E2A17E24-B6BA-406E-BE0C-F2C30473F643}" srcId="{1D816A0E-AA79-4AF5-846B-F3F8D70E50F0}" destId="{5D2C8F52-C085-4A87-ABB4-E10EC32CB6B4}" srcOrd="2" destOrd="0" parTransId="{4A26D518-7638-40C4-8013-6105C71685EB}" sibTransId="{98C05B90-F6AF-4343-9064-DA636E09E831}"/>
    <dgm:cxn modelId="{B2B59E25-C42C-4590-B728-99A3868A68D6}" srcId="{1D816A0E-AA79-4AF5-846B-F3F8D70E50F0}" destId="{5961D892-0B59-450C-8AAA-907731ACC205}" srcOrd="4" destOrd="0" parTransId="{5FB1CC78-72F8-4669-8BA1-BA4E2CDBE853}" sibTransId="{CE320E97-395A-458C-9CE9-EF071CE1329C}"/>
    <dgm:cxn modelId="{361B5736-5159-4C95-A631-38DC9E8B7FB7}" srcId="{BF47EFD8-D391-4FA5-9C75-433D963A3CF4}" destId="{5C5C0243-D8B6-421B-89FE-0AC408823F23}" srcOrd="0" destOrd="0" parTransId="{2A0516AB-55AC-4DF1-90F6-F01C9BBD24D2}" sibTransId="{E39A84F6-B5DA-4E3C-BFDD-C195B1F5B2B5}"/>
    <dgm:cxn modelId="{659BB169-1F63-4F83-B3C1-38F3D19A8572}" type="presOf" srcId="{BF47EFD8-D391-4FA5-9C75-433D963A3CF4}" destId="{3A4D0CF0-A29C-4410-9A79-8E49520B52CF}" srcOrd="0" destOrd="0" presId="urn:microsoft.com/office/officeart/2005/8/layout/list1"/>
    <dgm:cxn modelId="{1CE2426A-37B0-4F27-AF14-626FC257B605}" type="presOf" srcId="{5D2C8F52-C085-4A87-ABB4-E10EC32CB6B4}" destId="{79E5D8B8-47FF-44EA-A6CC-73F9F4295E80}" srcOrd="0" destOrd="2" presId="urn:microsoft.com/office/officeart/2005/8/layout/list1"/>
    <dgm:cxn modelId="{DDD49D57-F57A-4B05-BB5E-37D999D96527}" srcId="{1D816A0E-AA79-4AF5-846B-F3F8D70E50F0}" destId="{0E347A34-B7DD-4A34-A096-AE3161725840}" srcOrd="0" destOrd="0" parTransId="{F580AF88-DF43-4792-B00A-3EE258CA76BD}" sibTransId="{21CC4BDE-A9EF-45C6-800A-061D89B8D5CA}"/>
    <dgm:cxn modelId="{F12EB08A-0190-4A5B-9D72-7FFCBEA36A68}" type="presOf" srcId="{5961D892-0B59-450C-8AAA-907731ACC205}" destId="{79E5D8B8-47FF-44EA-A6CC-73F9F4295E80}" srcOrd="0" destOrd="4" presId="urn:microsoft.com/office/officeart/2005/8/layout/list1"/>
    <dgm:cxn modelId="{13A9888F-6C0F-429C-9C04-C966F0422CDA}" srcId="{1D816A0E-AA79-4AF5-846B-F3F8D70E50F0}" destId="{0DABBC56-C1E7-4EAF-B9DF-39EF2357AA99}" srcOrd="5" destOrd="0" parTransId="{EB57A1AD-5F33-4857-9B52-9E805D58E792}" sibTransId="{72ECAFAC-FA7C-4F5E-B29E-6128378D0EFF}"/>
    <dgm:cxn modelId="{F189C1AC-4F5E-43BE-850F-54BF286748A5}" type="presOf" srcId="{1D816A0E-AA79-4AF5-846B-F3F8D70E50F0}" destId="{5CBB3D13-E175-4AE8-A247-97D802595172}" srcOrd="1" destOrd="0" presId="urn:microsoft.com/office/officeart/2005/8/layout/list1"/>
    <dgm:cxn modelId="{340AEBAD-9E65-472F-A94E-EF698C918666}" type="presOf" srcId="{01E3AEF3-04D6-4192-BEE8-B3107906CD79}" destId="{79E5D8B8-47FF-44EA-A6CC-73F9F4295E80}" srcOrd="0" destOrd="3" presId="urn:microsoft.com/office/officeart/2005/8/layout/list1"/>
    <dgm:cxn modelId="{791091B0-7FF9-44A5-A85C-555B64B7E7A3}" srcId="{BF47EFD8-D391-4FA5-9C75-433D963A3CF4}" destId="{1D816A0E-AA79-4AF5-846B-F3F8D70E50F0}" srcOrd="1" destOrd="0" parTransId="{6CC6AF1A-367E-4B3B-A242-F1A9E5CDDCB1}" sibTransId="{FC94E169-C575-423C-BD9F-952FDB880E80}"/>
    <dgm:cxn modelId="{203479B2-6DEC-47DE-A51A-125B34A0AE6F}" type="presOf" srcId="{0DABBC56-C1E7-4EAF-B9DF-39EF2357AA99}" destId="{79E5D8B8-47FF-44EA-A6CC-73F9F4295E80}" srcOrd="0" destOrd="5" presId="urn:microsoft.com/office/officeart/2005/8/layout/list1"/>
    <dgm:cxn modelId="{B9A146B4-44E4-4A71-A8A5-8E3B8A872A27}" type="presOf" srcId="{0F2D7CC4-DC28-4061-9C43-F183B461A319}" destId="{79E5D8B8-47FF-44EA-A6CC-73F9F4295E80}" srcOrd="0" destOrd="6" presId="urn:microsoft.com/office/officeart/2005/8/layout/list1"/>
    <dgm:cxn modelId="{B52573B8-1515-4EA8-8BD9-3903D4BD43B1}" type="presOf" srcId="{F237A48C-9D16-4373-B2C0-9153D0AFE9DC}" destId="{79E5D8B8-47FF-44EA-A6CC-73F9F4295E80}" srcOrd="0" destOrd="1" presId="urn:microsoft.com/office/officeart/2005/8/layout/list1"/>
    <dgm:cxn modelId="{0E0DE4B8-5666-4433-9087-6EE5295385CD}" type="presOf" srcId="{5C5C0243-D8B6-421B-89FE-0AC408823F23}" destId="{AE75ACFD-9FB8-4C5C-AE5A-65BEA0F1B470}" srcOrd="1" destOrd="0" presId="urn:microsoft.com/office/officeart/2005/8/layout/list1"/>
    <dgm:cxn modelId="{6559C3C9-DE01-49D9-9A3F-A2C455A6312F}" srcId="{1D816A0E-AA79-4AF5-846B-F3F8D70E50F0}" destId="{F237A48C-9D16-4373-B2C0-9153D0AFE9DC}" srcOrd="1" destOrd="0" parTransId="{84E4A438-002E-485C-8438-A28DF7157D54}" sibTransId="{110C09EB-12A8-4640-81FC-30B4058197BE}"/>
    <dgm:cxn modelId="{6B1DAED1-1105-4347-8047-5BFE95754593}" type="presOf" srcId="{5C5C0243-D8B6-421B-89FE-0AC408823F23}" destId="{E6462AFC-B852-4B5D-BEE3-6113223D3A07}" srcOrd="0" destOrd="0" presId="urn:microsoft.com/office/officeart/2005/8/layout/list1"/>
    <dgm:cxn modelId="{707895D9-F643-4276-991C-4010BFDA98FE}" type="presOf" srcId="{1D816A0E-AA79-4AF5-846B-F3F8D70E50F0}" destId="{597B4ED2-68CA-4B5F-9AA1-FDBE065CF643}" srcOrd="0" destOrd="0" presId="urn:microsoft.com/office/officeart/2005/8/layout/list1"/>
    <dgm:cxn modelId="{0ADF38F4-5C69-42C3-8E8B-097F5CD0357C}" srcId="{0DABBC56-C1E7-4EAF-B9DF-39EF2357AA99}" destId="{0F2D7CC4-DC28-4061-9C43-F183B461A319}" srcOrd="0" destOrd="0" parTransId="{A5EF0268-C093-402D-AFE6-BC2EC874B8F4}" sibTransId="{B080FFD3-DE3F-405E-A5C4-808B583F8216}"/>
    <dgm:cxn modelId="{2818482E-A16B-45E5-A907-D1FF31596F47}" type="presParOf" srcId="{3A4D0CF0-A29C-4410-9A79-8E49520B52CF}" destId="{8E5FAB57-53A6-4475-8C26-444E890D573B}" srcOrd="0" destOrd="0" presId="urn:microsoft.com/office/officeart/2005/8/layout/list1"/>
    <dgm:cxn modelId="{877427D2-EE29-42EB-A703-3ACE05617C5F}" type="presParOf" srcId="{8E5FAB57-53A6-4475-8C26-444E890D573B}" destId="{E6462AFC-B852-4B5D-BEE3-6113223D3A07}" srcOrd="0" destOrd="0" presId="urn:microsoft.com/office/officeart/2005/8/layout/list1"/>
    <dgm:cxn modelId="{61377ABC-3E50-4493-8966-A463393F9186}" type="presParOf" srcId="{8E5FAB57-53A6-4475-8C26-444E890D573B}" destId="{AE75ACFD-9FB8-4C5C-AE5A-65BEA0F1B470}" srcOrd="1" destOrd="0" presId="urn:microsoft.com/office/officeart/2005/8/layout/list1"/>
    <dgm:cxn modelId="{62DAE4B4-3D14-4D73-8580-293433E2078A}" type="presParOf" srcId="{3A4D0CF0-A29C-4410-9A79-8E49520B52CF}" destId="{C9C6EEEA-C07C-45A0-ABA3-147FA28C4C35}" srcOrd="1" destOrd="0" presId="urn:microsoft.com/office/officeart/2005/8/layout/list1"/>
    <dgm:cxn modelId="{B2912D00-F9A0-45CB-BAC8-3454BC012BE0}" type="presParOf" srcId="{3A4D0CF0-A29C-4410-9A79-8E49520B52CF}" destId="{9CFB308C-8146-439A-AC2F-9ED1FC77EB65}" srcOrd="2" destOrd="0" presId="urn:microsoft.com/office/officeart/2005/8/layout/list1"/>
    <dgm:cxn modelId="{2CFEF1F0-3D47-4EE7-8A54-42CDA91E9629}" type="presParOf" srcId="{3A4D0CF0-A29C-4410-9A79-8E49520B52CF}" destId="{04247251-FD5A-4907-93EF-DB40D3359EFC}" srcOrd="3" destOrd="0" presId="urn:microsoft.com/office/officeart/2005/8/layout/list1"/>
    <dgm:cxn modelId="{76ECEDBC-012A-4E59-8428-D9513720AFDD}" type="presParOf" srcId="{3A4D0CF0-A29C-4410-9A79-8E49520B52CF}" destId="{6C88E6D1-054A-45DB-B29A-20E324DA3A7A}" srcOrd="4" destOrd="0" presId="urn:microsoft.com/office/officeart/2005/8/layout/list1"/>
    <dgm:cxn modelId="{92C346AB-72CF-4654-97D7-3C8E4249B4C3}" type="presParOf" srcId="{6C88E6D1-054A-45DB-B29A-20E324DA3A7A}" destId="{597B4ED2-68CA-4B5F-9AA1-FDBE065CF643}" srcOrd="0" destOrd="0" presId="urn:microsoft.com/office/officeart/2005/8/layout/list1"/>
    <dgm:cxn modelId="{1875BB51-CE34-4D1A-BDDD-A9B0AA3BC411}" type="presParOf" srcId="{6C88E6D1-054A-45DB-B29A-20E324DA3A7A}" destId="{5CBB3D13-E175-4AE8-A247-97D802595172}" srcOrd="1" destOrd="0" presId="urn:microsoft.com/office/officeart/2005/8/layout/list1"/>
    <dgm:cxn modelId="{70A012BB-E1EB-46D4-B2E6-ABE0F9C374CC}" type="presParOf" srcId="{3A4D0CF0-A29C-4410-9A79-8E49520B52CF}" destId="{F4F7460D-4CE5-4B2F-A6D1-A0835B0E53F9}" srcOrd="5" destOrd="0" presId="urn:microsoft.com/office/officeart/2005/8/layout/list1"/>
    <dgm:cxn modelId="{ABEA2CA2-A06D-49FC-9E47-A5695151C8B7}" type="presParOf" srcId="{3A4D0CF0-A29C-4410-9A79-8E49520B52CF}" destId="{79E5D8B8-47FF-44EA-A6CC-73F9F4295E8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9BE2DA-D70D-44AD-8E93-4524782CECA3}"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8A0A592F-8C9A-4437-8D1B-E83E908673EA}">
      <dgm:prSet/>
      <dgm:spPr/>
      <dgm:t>
        <a:bodyPr/>
        <a:lstStyle/>
        <a:p>
          <a:r>
            <a:rPr lang="en-US"/>
            <a:t>Motion, second, and majority vote of those present to enter</a:t>
          </a:r>
        </a:p>
      </dgm:t>
    </dgm:pt>
    <dgm:pt modelId="{9C8541BE-A9E2-4C8C-A8A2-1DDE2628884C}" type="parTrans" cxnId="{CAA76D08-E5DC-4D55-9E94-D01443E9541B}">
      <dgm:prSet/>
      <dgm:spPr/>
      <dgm:t>
        <a:bodyPr/>
        <a:lstStyle/>
        <a:p>
          <a:endParaRPr lang="en-US"/>
        </a:p>
      </dgm:t>
    </dgm:pt>
    <dgm:pt modelId="{B97475DB-32A0-4B2C-8A76-A3B572F226D0}" type="sibTrans" cxnId="{CAA76D08-E5DC-4D55-9E94-D01443E9541B}">
      <dgm:prSet/>
      <dgm:spPr/>
      <dgm:t>
        <a:bodyPr/>
        <a:lstStyle/>
        <a:p>
          <a:endParaRPr lang="en-US"/>
        </a:p>
      </dgm:t>
    </dgm:pt>
    <dgm:pt modelId="{CAB47716-269D-4CD0-9815-8B1B66D4E65F}">
      <dgm:prSet/>
      <dgm:spPr/>
      <dgm:t>
        <a:bodyPr/>
        <a:lstStyle/>
        <a:p>
          <a:r>
            <a:rPr lang="en-US"/>
            <a:t>Purpose and legal citation must be stated in the closure motion.  </a:t>
          </a:r>
        </a:p>
      </dgm:t>
    </dgm:pt>
    <dgm:pt modelId="{42CFEEBB-7AEE-485E-A771-FE758356CF47}" type="parTrans" cxnId="{79CC8CD9-CDB2-4F0B-9986-E9F8BDCF9781}">
      <dgm:prSet/>
      <dgm:spPr/>
      <dgm:t>
        <a:bodyPr/>
        <a:lstStyle/>
        <a:p>
          <a:endParaRPr lang="en-US"/>
        </a:p>
      </dgm:t>
    </dgm:pt>
    <dgm:pt modelId="{182D1BD1-26BE-4C9C-8425-C94A37925D9F}" type="sibTrans" cxnId="{79CC8CD9-CDB2-4F0B-9986-E9F8BDCF9781}">
      <dgm:prSet/>
      <dgm:spPr/>
      <dgm:t>
        <a:bodyPr/>
        <a:lstStyle/>
        <a:p>
          <a:endParaRPr lang="en-US"/>
        </a:p>
      </dgm:t>
    </dgm:pt>
    <dgm:pt modelId="{B5AC3DBE-65DB-4660-AAD7-566863467C5C}">
      <dgm:prSet/>
      <dgm:spPr/>
      <dgm:t>
        <a:bodyPr/>
        <a:lstStyle/>
        <a:p>
          <a:r>
            <a:rPr lang="en-US"/>
            <a:t>NO official action can be taken in executive session </a:t>
          </a:r>
        </a:p>
      </dgm:t>
    </dgm:pt>
    <dgm:pt modelId="{05124BEF-D22E-4F1C-AC43-32E38BD6DE09}" type="parTrans" cxnId="{CFE48400-457B-4A38-8952-8F71A1BD8AEA}">
      <dgm:prSet/>
      <dgm:spPr/>
      <dgm:t>
        <a:bodyPr/>
        <a:lstStyle/>
        <a:p>
          <a:endParaRPr lang="en-US"/>
        </a:p>
      </dgm:t>
    </dgm:pt>
    <dgm:pt modelId="{03800B53-B43C-4EF1-9136-C684CBAE9621}" type="sibTrans" cxnId="{CFE48400-457B-4A38-8952-8F71A1BD8AEA}">
      <dgm:prSet/>
      <dgm:spPr/>
      <dgm:t>
        <a:bodyPr/>
        <a:lstStyle/>
        <a:p>
          <a:endParaRPr lang="en-US"/>
        </a:p>
      </dgm:t>
    </dgm:pt>
    <dgm:pt modelId="{9E46B34D-9E79-433C-BBE2-6216E1FE3356}">
      <dgm:prSet/>
      <dgm:spPr/>
      <dgm:t>
        <a:bodyPr/>
        <a:lstStyle/>
        <a:p>
          <a:r>
            <a:rPr lang="en-US"/>
            <a:t>Official action may only be taken upon return to open session</a:t>
          </a:r>
        </a:p>
      </dgm:t>
    </dgm:pt>
    <dgm:pt modelId="{4A5536F0-5ED8-4E6A-88DA-E8014A8EDF1F}" type="parTrans" cxnId="{9A5CB714-167A-498F-90C1-6F1ADA7943EF}">
      <dgm:prSet/>
      <dgm:spPr/>
      <dgm:t>
        <a:bodyPr/>
        <a:lstStyle/>
        <a:p>
          <a:endParaRPr lang="en-US"/>
        </a:p>
      </dgm:t>
    </dgm:pt>
    <dgm:pt modelId="{BE064ADE-003A-4FA8-9AAB-9E4EBB574702}" type="sibTrans" cxnId="{9A5CB714-167A-498F-90C1-6F1ADA7943EF}">
      <dgm:prSet/>
      <dgm:spPr/>
      <dgm:t>
        <a:bodyPr/>
        <a:lstStyle/>
        <a:p>
          <a:endParaRPr lang="en-US"/>
        </a:p>
      </dgm:t>
    </dgm:pt>
    <dgm:pt modelId="{C6C792F3-4DDF-4A6C-ABDC-AAEEA906796D}">
      <dgm:prSet/>
      <dgm:spPr/>
      <dgm:t>
        <a:bodyPr/>
        <a:lstStyle/>
        <a:p>
          <a:r>
            <a:rPr lang="en-US"/>
            <a:t>NO discussions of any other matters other than those cited in the closure motion</a:t>
          </a:r>
        </a:p>
      </dgm:t>
    </dgm:pt>
    <dgm:pt modelId="{D2AE445D-AB12-4F60-AB91-ACC4AB739D16}" type="parTrans" cxnId="{5F3A39E9-0F22-48B9-8734-895D812E2C81}">
      <dgm:prSet/>
      <dgm:spPr/>
      <dgm:t>
        <a:bodyPr/>
        <a:lstStyle/>
        <a:p>
          <a:endParaRPr lang="en-US"/>
        </a:p>
      </dgm:t>
    </dgm:pt>
    <dgm:pt modelId="{08820E05-F547-45E5-9889-F960976D6D34}" type="sibTrans" cxnId="{5F3A39E9-0F22-48B9-8734-895D812E2C81}">
      <dgm:prSet/>
      <dgm:spPr/>
      <dgm:t>
        <a:bodyPr/>
        <a:lstStyle/>
        <a:p>
          <a:endParaRPr lang="en-US"/>
        </a:p>
      </dgm:t>
    </dgm:pt>
    <dgm:pt modelId="{FD27F62B-D203-4477-B600-373737B7D3FF}" type="pres">
      <dgm:prSet presAssocID="{3E9BE2DA-D70D-44AD-8E93-4524782CECA3}" presName="outerComposite" presStyleCnt="0">
        <dgm:presLayoutVars>
          <dgm:chMax val="5"/>
          <dgm:dir/>
          <dgm:resizeHandles val="exact"/>
        </dgm:presLayoutVars>
      </dgm:prSet>
      <dgm:spPr/>
    </dgm:pt>
    <dgm:pt modelId="{D8E4A342-0ECA-489C-924E-45889E22E9CA}" type="pres">
      <dgm:prSet presAssocID="{3E9BE2DA-D70D-44AD-8E93-4524782CECA3}" presName="dummyMaxCanvas" presStyleCnt="0">
        <dgm:presLayoutVars/>
      </dgm:prSet>
      <dgm:spPr/>
    </dgm:pt>
    <dgm:pt modelId="{A9E815B0-700F-460A-81E7-2B92C195B995}" type="pres">
      <dgm:prSet presAssocID="{3E9BE2DA-D70D-44AD-8E93-4524782CECA3}" presName="ThreeNodes_1" presStyleLbl="node1" presStyleIdx="0" presStyleCnt="3">
        <dgm:presLayoutVars>
          <dgm:bulletEnabled val="1"/>
        </dgm:presLayoutVars>
      </dgm:prSet>
      <dgm:spPr/>
    </dgm:pt>
    <dgm:pt modelId="{7F9912E1-440A-49D8-813B-071B561E5488}" type="pres">
      <dgm:prSet presAssocID="{3E9BE2DA-D70D-44AD-8E93-4524782CECA3}" presName="ThreeNodes_2" presStyleLbl="node1" presStyleIdx="1" presStyleCnt="3">
        <dgm:presLayoutVars>
          <dgm:bulletEnabled val="1"/>
        </dgm:presLayoutVars>
      </dgm:prSet>
      <dgm:spPr/>
    </dgm:pt>
    <dgm:pt modelId="{FE67EB64-7ECD-46E9-82A8-C94C39CAF9B7}" type="pres">
      <dgm:prSet presAssocID="{3E9BE2DA-D70D-44AD-8E93-4524782CECA3}" presName="ThreeNodes_3" presStyleLbl="node1" presStyleIdx="2" presStyleCnt="3">
        <dgm:presLayoutVars>
          <dgm:bulletEnabled val="1"/>
        </dgm:presLayoutVars>
      </dgm:prSet>
      <dgm:spPr/>
    </dgm:pt>
    <dgm:pt modelId="{BEB0BD92-B222-4899-B029-C513214E2F5C}" type="pres">
      <dgm:prSet presAssocID="{3E9BE2DA-D70D-44AD-8E93-4524782CECA3}" presName="ThreeConn_1-2" presStyleLbl="fgAccFollowNode1" presStyleIdx="0" presStyleCnt="2">
        <dgm:presLayoutVars>
          <dgm:bulletEnabled val="1"/>
        </dgm:presLayoutVars>
      </dgm:prSet>
      <dgm:spPr/>
    </dgm:pt>
    <dgm:pt modelId="{80595624-8BB0-4C19-98CB-36E3C39623CF}" type="pres">
      <dgm:prSet presAssocID="{3E9BE2DA-D70D-44AD-8E93-4524782CECA3}" presName="ThreeConn_2-3" presStyleLbl="fgAccFollowNode1" presStyleIdx="1" presStyleCnt="2">
        <dgm:presLayoutVars>
          <dgm:bulletEnabled val="1"/>
        </dgm:presLayoutVars>
      </dgm:prSet>
      <dgm:spPr/>
    </dgm:pt>
    <dgm:pt modelId="{836EF62B-E891-42AF-92F2-3EE045B48BED}" type="pres">
      <dgm:prSet presAssocID="{3E9BE2DA-D70D-44AD-8E93-4524782CECA3}" presName="ThreeNodes_1_text" presStyleLbl="node1" presStyleIdx="2" presStyleCnt="3">
        <dgm:presLayoutVars>
          <dgm:bulletEnabled val="1"/>
        </dgm:presLayoutVars>
      </dgm:prSet>
      <dgm:spPr/>
    </dgm:pt>
    <dgm:pt modelId="{2E06E3D0-CCD5-414F-B493-D5CA2FB4C29A}" type="pres">
      <dgm:prSet presAssocID="{3E9BE2DA-D70D-44AD-8E93-4524782CECA3}" presName="ThreeNodes_2_text" presStyleLbl="node1" presStyleIdx="2" presStyleCnt="3">
        <dgm:presLayoutVars>
          <dgm:bulletEnabled val="1"/>
        </dgm:presLayoutVars>
      </dgm:prSet>
      <dgm:spPr/>
    </dgm:pt>
    <dgm:pt modelId="{4DAD5DA8-40C3-4574-92E7-8F413EAB123E}" type="pres">
      <dgm:prSet presAssocID="{3E9BE2DA-D70D-44AD-8E93-4524782CECA3}" presName="ThreeNodes_3_text" presStyleLbl="node1" presStyleIdx="2" presStyleCnt="3">
        <dgm:presLayoutVars>
          <dgm:bulletEnabled val="1"/>
        </dgm:presLayoutVars>
      </dgm:prSet>
      <dgm:spPr/>
    </dgm:pt>
  </dgm:ptLst>
  <dgm:cxnLst>
    <dgm:cxn modelId="{CFE48400-457B-4A38-8952-8F71A1BD8AEA}" srcId="{3E9BE2DA-D70D-44AD-8E93-4524782CECA3}" destId="{B5AC3DBE-65DB-4660-AAD7-566863467C5C}" srcOrd="1" destOrd="0" parTransId="{05124BEF-D22E-4F1C-AC43-32E38BD6DE09}" sibTransId="{03800B53-B43C-4EF1-9136-C684CBAE9621}"/>
    <dgm:cxn modelId="{CAA76D08-E5DC-4D55-9E94-D01443E9541B}" srcId="{3E9BE2DA-D70D-44AD-8E93-4524782CECA3}" destId="{8A0A592F-8C9A-4437-8D1B-E83E908673EA}" srcOrd="0" destOrd="0" parTransId="{9C8541BE-A9E2-4C8C-A8A2-1DDE2628884C}" sibTransId="{B97475DB-32A0-4B2C-8A76-A3B572F226D0}"/>
    <dgm:cxn modelId="{3F4E9D0E-40BE-4B36-ADD5-3CCB09A1EC30}" type="presOf" srcId="{CAB47716-269D-4CD0-9815-8B1B66D4E65F}" destId="{A9E815B0-700F-460A-81E7-2B92C195B995}" srcOrd="0" destOrd="1" presId="urn:microsoft.com/office/officeart/2005/8/layout/vProcess5"/>
    <dgm:cxn modelId="{9A5CB714-167A-498F-90C1-6F1ADA7943EF}" srcId="{B5AC3DBE-65DB-4660-AAD7-566863467C5C}" destId="{9E46B34D-9E79-433C-BBE2-6216E1FE3356}" srcOrd="0" destOrd="0" parTransId="{4A5536F0-5ED8-4E6A-88DA-E8014A8EDF1F}" sibTransId="{BE064ADE-003A-4FA8-9AAB-9E4EBB574702}"/>
    <dgm:cxn modelId="{7D3D9029-40F4-4B6A-9074-947A2706D67A}" type="presOf" srcId="{3E9BE2DA-D70D-44AD-8E93-4524782CECA3}" destId="{FD27F62B-D203-4477-B600-373737B7D3FF}" srcOrd="0" destOrd="0" presId="urn:microsoft.com/office/officeart/2005/8/layout/vProcess5"/>
    <dgm:cxn modelId="{2689822A-B480-4E7C-BA7F-EBB9A5885AFF}" type="presOf" srcId="{8A0A592F-8C9A-4437-8D1B-E83E908673EA}" destId="{A9E815B0-700F-460A-81E7-2B92C195B995}" srcOrd="0" destOrd="0" presId="urn:microsoft.com/office/officeart/2005/8/layout/vProcess5"/>
    <dgm:cxn modelId="{E3529235-7D16-404A-B96E-5BAA06D1BD53}" type="presOf" srcId="{CAB47716-269D-4CD0-9815-8B1B66D4E65F}" destId="{836EF62B-E891-42AF-92F2-3EE045B48BED}" srcOrd="1" destOrd="1" presId="urn:microsoft.com/office/officeart/2005/8/layout/vProcess5"/>
    <dgm:cxn modelId="{CF86D438-CADD-4FE3-A227-E4352BEA3BB7}" type="presOf" srcId="{C6C792F3-4DDF-4A6C-ABDC-AAEEA906796D}" destId="{4DAD5DA8-40C3-4574-92E7-8F413EAB123E}" srcOrd="1" destOrd="0" presId="urn:microsoft.com/office/officeart/2005/8/layout/vProcess5"/>
    <dgm:cxn modelId="{9C7A334B-BEF4-4F1C-8E39-1E23BAE810D7}" type="presOf" srcId="{B5AC3DBE-65DB-4660-AAD7-566863467C5C}" destId="{2E06E3D0-CCD5-414F-B493-D5CA2FB4C29A}" srcOrd="1" destOrd="0" presId="urn:microsoft.com/office/officeart/2005/8/layout/vProcess5"/>
    <dgm:cxn modelId="{00BE7575-1F4E-4612-87AB-4A38B9F2ED09}" type="presOf" srcId="{9E46B34D-9E79-433C-BBE2-6216E1FE3356}" destId="{2E06E3D0-CCD5-414F-B493-D5CA2FB4C29A}" srcOrd="1" destOrd="1" presId="urn:microsoft.com/office/officeart/2005/8/layout/vProcess5"/>
    <dgm:cxn modelId="{3602BC85-0D95-41A0-950B-C5CCA92EF7CB}" type="presOf" srcId="{B5AC3DBE-65DB-4660-AAD7-566863467C5C}" destId="{7F9912E1-440A-49D8-813B-071B561E5488}" srcOrd="0" destOrd="0" presId="urn:microsoft.com/office/officeart/2005/8/layout/vProcess5"/>
    <dgm:cxn modelId="{732A438C-2EC4-445A-A169-104C00D8922F}" type="presOf" srcId="{C6C792F3-4DDF-4A6C-ABDC-AAEEA906796D}" destId="{FE67EB64-7ECD-46E9-82A8-C94C39CAF9B7}" srcOrd="0" destOrd="0" presId="urn:microsoft.com/office/officeart/2005/8/layout/vProcess5"/>
    <dgm:cxn modelId="{0D185BA0-7A87-4DB2-87F6-D34DBF155272}" type="presOf" srcId="{B97475DB-32A0-4B2C-8A76-A3B572F226D0}" destId="{BEB0BD92-B222-4899-B029-C513214E2F5C}" srcOrd="0" destOrd="0" presId="urn:microsoft.com/office/officeart/2005/8/layout/vProcess5"/>
    <dgm:cxn modelId="{32939CD4-859A-4F24-BB34-C6A695EF7FF1}" type="presOf" srcId="{8A0A592F-8C9A-4437-8D1B-E83E908673EA}" destId="{836EF62B-E891-42AF-92F2-3EE045B48BED}" srcOrd="1" destOrd="0" presId="urn:microsoft.com/office/officeart/2005/8/layout/vProcess5"/>
    <dgm:cxn modelId="{79CC8CD9-CDB2-4F0B-9986-E9F8BDCF9781}" srcId="{8A0A592F-8C9A-4437-8D1B-E83E908673EA}" destId="{CAB47716-269D-4CD0-9815-8B1B66D4E65F}" srcOrd="0" destOrd="0" parTransId="{42CFEEBB-7AEE-485E-A771-FE758356CF47}" sibTransId="{182D1BD1-26BE-4C9C-8425-C94A37925D9F}"/>
    <dgm:cxn modelId="{368795E7-A9DC-476D-B323-CDBBA61E1D6C}" type="presOf" srcId="{03800B53-B43C-4EF1-9136-C684CBAE9621}" destId="{80595624-8BB0-4C19-98CB-36E3C39623CF}" srcOrd="0" destOrd="0" presId="urn:microsoft.com/office/officeart/2005/8/layout/vProcess5"/>
    <dgm:cxn modelId="{5F3A39E9-0F22-48B9-8734-895D812E2C81}" srcId="{3E9BE2DA-D70D-44AD-8E93-4524782CECA3}" destId="{C6C792F3-4DDF-4A6C-ABDC-AAEEA906796D}" srcOrd="2" destOrd="0" parTransId="{D2AE445D-AB12-4F60-AB91-ACC4AB739D16}" sibTransId="{08820E05-F547-45E5-9889-F960976D6D34}"/>
    <dgm:cxn modelId="{EA215CFE-8DDA-4B64-A930-AAC8A70A6C8B}" type="presOf" srcId="{9E46B34D-9E79-433C-BBE2-6216E1FE3356}" destId="{7F9912E1-440A-49D8-813B-071B561E5488}" srcOrd="0" destOrd="1" presId="urn:microsoft.com/office/officeart/2005/8/layout/vProcess5"/>
    <dgm:cxn modelId="{7E619784-8523-437B-9DC9-BD2B8FE070DD}" type="presParOf" srcId="{FD27F62B-D203-4477-B600-373737B7D3FF}" destId="{D8E4A342-0ECA-489C-924E-45889E22E9CA}" srcOrd="0" destOrd="0" presId="urn:microsoft.com/office/officeart/2005/8/layout/vProcess5"/>
    <dgm:cxn modelId="{9F6BD9AE-EEE5-42EF-BDD9-5F549EA5A826}" type="presParOf" srcId="{FD27F62B-D203-4477-B600-373737B7D3FF}" destId="{A9E815B0-700F-460A-81E7-2B92C195B995}" srcOrd="1" destOrd="0" presId="urn:microsoft.com/office/officeart/2005/8/layout/vProcess5"/>
    <dgm:cxn modelId="{004BD63E-A09C-46ED-A41E-E8D586DDB2EF}" type="presParOf" srcId="{FD27F62B-D203-4477-B600-373737B7D3FF}" destId="{7F9912E1-440A-49D8-813B-071B561E5488}" srcOrd="2" destOrd="0" presId="urn:microsoft.com/office/officeart/2005/8/layout/vProcess5"/>
    <dgm:cxn modelId="{F49C9961-7D80-45B1-9BC8-6E3C3EBB921E}" type="presParOf" srcId="{FD27F62B-D203-4477-B600-373737B7D3FF}" destId="{FE67EB64-7ECD-46E9-82A8-C94C39CAF9B7}" srcOrd="3" destOrd="0" presId="urn:microsoft.com/office/officeart/2005/8/layout/vProcess5"/>
    <dgm:cxn modelId="{CB30687D-3DFD-4C6F-954A-FF912CEDF4D3}" type="presParOf" srcId="{FD27F62B-D203-4477-B600-373737B7D3FF}" destId="{BEB0BD92-B222-4899-B029-C513214E2F5C}" srcOrd="4" destOrd="0" presId="urn:microsoft.com/office/officeart/2005/8/layout/vProcess5"/>
    <dgm:cxn modelId="{3574C612-7293-474C-9AA0-2A513B1DCD38}" type="presParOf" srcId="{FD27F62B-D203-4477-B600-373737B7D3FF}" destId="{80595624-8BB0-4C19-98CB-36E3C39623CF}" srcOrd="5" destOrd="0" presId="urn:microsoft.com/office/officeart/2005/8/layout/vProcess5"/>
    <dgm:cxn modelId="{8CE4400F-0922-4197-8319-905C9A496EA5}" type="presParOf" srcId="{FD27F62B-D203-4477-B600-373737B7D3FF}" destId="{836EF62B-E891-42AF-92F2-3EE045B48BED}" srcOrd="6" destOrd="0" presId="urn:microsoft.com/office/officeart/2005/8/layout/vProcess5"/>
    <dgm:cxn modelId="{B447F019-3949-4E1A-9885-2CB85213F464}" type="presParOf" srcId="{FD27F62B-D203-4477-B600-373737B7D3FF}" destId="{2E06E3D0-CCD5-414F-B493-D5CA2FB4C29A}" srcOrd="7" destOrd="0" presId="urn:microsoft.com/office/officeart/2005/8/layout/vProcess5"/>
    <dgm:cxn modelId="{3D24A802-1B03-4C65-A246-28431B62D32D}" type="presParOf" srcId="{FD27F62B-D203-4477-B600-373737B7D3FF}" destId="{4DAD5DA8-40C3-4574-92E7-8F413EAB123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C2566-6CFD-4597-84AF-0CA4E0B4C0DC}">
      <dsp:nvSpPr>
        <dsp:cNvPr id="0" name=""/>
        <dsp:cNvSpPr/>
      </dsp:nvSpPr>
      <dsp:spPr>
        <a:xfrm>
          <a:off x="38" y="886010"/>
          <a:ext cx="3685337" cy="1474135"/>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An official meeting is:  </a:t>
          </a:r>
        </a:p>
      </dsp:txBody>
      <dsp:txXfrm>
        <a:off x="38" y="886010"/>
        <a:ext cx="3685337" cy="1474135"/>
      </dsp:txXfrm>
    </dsp:sp>
    <dsp:sp modelId="{5F26223C-F942-4E32-83F7-B5D03A867D12}">
      <dsp:nvSpPr>
        <dsp:cNvPr id="0" name=""/>
        <dsp:cNvSpPr/>
      </dsp:nvSpPr>
      <dsp:spPr>
        <a:xfrm>
          <a:off x="38" y="2360145"/>
          <a:ext cx="3685337" cy="702720"/>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03DA5E-2A64-41DB-A1EE-4F91EF2D77E4}">
      <dsp:nvSpPr>
        <dsp:cNvPr id="0" name=""/>
        <dsp:cNvSpPr/>
      </dsp:nvSpPr>
      <dsp:spPr>
        <a:xfrm>
          <a:off x="4201323" y="886010"/>
          <a:ext cx="3685337" cy="1474135"/>
        </a:xfrm>
        <a:prstGeom prst="rect">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“Any meeting of a quorum of a public body at which official business or public policy of that public body is discussed or decided … whether in person or by means of teleconference or electronic means.” </a:t>
          </a:r>
        </a:p>
      </dsp:txBody>
      <dsp:txXfrm>
        <a:off x="4201323" y="886010"/>
        <a:ext cx="3685337" cy="1474135"/>
      </dsp:txXfrm>
    </dsp:sp>
    <dsp:sp modelId="{FED71806-EBF3-48E7-95F3-113D77E9C446}">
      <dsp:nvSpPr>
        <dsp:cNvPr id="0" name=""/>
        <dsp:cNvSpPr/>
      </dsp:nvSpPr>
      <dsp:spPr>
        <a:xfrm>
          <a:off x="4201323" y="2360145"/>
          <a:ext cx="3685337" cy="702720"/>
        </a:xfrm>
        <a:prstGeom prst="rect">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SDCL 1-25-12(1)  	</a:t>
          </a:r>
        </a:p>
      </dsp:txBody>
      <dsp:txXfrm>
        <a:off x="4201323" y="2360145"/>
        <a:ext cx="3685337" cy="7027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2FA5E-9D7D-428F-86E0-C67BDA36DF12}">
      <dsp:nvSpPr>
        <dsp:cNvPr id="0" name=""/>
        <dsp:cNvSpPr/>
      </dsp:nvSpPr>
      <dsp:spPr>
        <a:xfrm>
          <a:off x="0" y="531"/>
          <a:ext cx="78867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55DCD4-0C44-45DC-9C27-E0361A09F36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D09E2C-33D6-4C28-BC33-734A9D03FDF0}">
      <dsp:nvSpPr>
        <dsp:cNvPr id="0" name=""/>
        <dsp:cNvSpPr/>
      </dsp:nvSpPr>
      <dsp:spPr>
        <a:xfrm>
          <a:off x="1435590" y="531"/>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kern="1200"/>
            <a:t>Teleconference: information exchanged by audio, video, or electronic medium – including the internet </a:t>
          </a:r>
        </a:p>
      </dsp:txBody>
      <dsp:txXfrm>
        <a:off x="1435590" y="531"/>
        <a:ext cx="3549015" cy="1242935"/>
      </dsp:txXfrm>
    </dsp:sp>
    <dsp:sp modelId="{B05F6412-9D0E-4BC2-A428-1212E945C7F1}">
      <dsp:nvSpPr>
        <dsp:cNvPr id="0" name=""/>
        <dsp:cNvSpPr/>
      </dsp:nvSpPr>
      <dsp:spPr>
        <a:xfrm>
          <a:off x="4984605" y="531"/>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90000"/>
            </a:lnSpc>
            <a:spcBef>
              <a:spcPct val="0"/>
            </a:spcBef>
            <a:spcAft>
              <a:spcPct val="35000"/>
            </a:spcAft>
            <a:buNone/>
          </a:pPr>
          <a:r>
            <a:rPr lang="en-US" sz="1300" kern="1200"/>
            <a:t>SDCL 1-25-12(5) </a:t>
          </a:r>
        </a:p>
      </dsp:txBody>
      <dsp:txXfrm>
        <a:off x="4984605" y="531"/>
        <a:ext cx="2902094" cy="1242935"/>
      </dsp:txXfrm>
    </dsp:sp>
    <dsp:sp modelId="{91CF3253-09EF-42C5-98FC-CA98081628C1}">
      <dsp:nvSpPr>
        <dsp:cNvPr id="0" name=""/>
        <dsp:cNvSpPr/>
      </dsp:nvSpPr>
      <dsp:spPr>
        <a:xfrm>
          <a:off x="0" y="1554201"/>
          <a:ext cx="78867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62808F-14A7-4AD0-9946-08C1025ECA4A}">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D2B079-89A5-4658-9383-A9BD3419F28E}">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kern="1200"/>
            <a:t>Member is present if answers present during roll call  </a:t>
          </a:r>
        </a:p>
      </dsp:txBody>
      <dsp:txXfrm>
        <a:off x="1435590" y="1554201"/>
        <a:ext cx="6451109" cy="1242935"/>
      </dsp:txXfrm>
    </dsp:sp>
    <dsp:sp modelId="{4AD6D5A9-C493-4DE2-A6DD-A48BE3F0B11E}">
      <dsp:nvSpPr>
        <dsp:cNvPr id="0" name=""/>
        <dsp:cNvSpPr/>
      </dsp:nvSpPr>
      <dsp:spPr>
        <a:xfrm>
          <a:off x="0" y="3107870"/>
          <a:ext cx="78867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F30D8D-A32A-4B2E-8DB7-DDC665039834}">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1E0CBE-970A-4466-BE66-C06787C418AF}">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kern="1200"/>
            <a:t>Votes may be taken by </a:t>
          </a:r>
          <a:r>
            <a:rPr lang="en-US" sz="1700" u="sng" kern="1200"/>
            <a:t>voice vote </a:t>
          </a:r>
          <a:r>
            <a:rPr lang="en-US" sz="1700" kern="1200"/>
            <a:t>unless a member votes in the negative – then vote must proceed via </a:t>
          </a:r>
          <a:r>
            <a:rPr lang="en-US" sz="1700" u="sng" kern="1200"/>
            <a:t>roll call </a:t>
          </a:r>
          <a:endParaRPr lang="en-US" sz="1700" kern="1200"/>
        </a:p>
      </dsp:txBody>
      <dsp:txXfrm>
        <a:off x="1435590" y="3107870"/>
        <a:ext cx="6451109" cy="12429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871BF-1533-408B-9801-09DB44933639}">
      <dsp:nvSpPr>
        <dsp:cNvPr id="0" name=""/>
        <dsp:cNvSpPr/>
      </dsp:nvSpPr>
      <dsp:spPr>
        <a:xfrm>
          <a:off x="715337" y="2413"/>
          <a:ext cx="3221521" cy="193291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Board enters executive session to discuss litigation strategy.</a:t>
          </a:r>
        </a:p>
      </dsp:txBody>
      <dsp:txXfrm>
        <a:off x="715337" y="2413"/>
        <a:ext cx="3221521" cy="1932912"/>
      </dsp:txXfrm>
    </dsp:sp>
    <dsp:sp modelId="{6B5E67DE-8101-438A-864A-3907183A3F3D}">
      <dsp:nvSpPr>
        <dsp:cNvPr id="0" name=""/>
        <dsp:cNvSpPr/>
      </dsp:nvSpPr>
      <dsp:spPr>
        <a:xfrm>
          <a:off x="4259011" y="2413"/>
          <a:ext cx="3221521" cy="193291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While closed, members begin discussing future zoning changes.</a:t>
          </a:r>
        </a:p>
      </dsp:txBody>
      <dsp:txXfrm>
        <a:off x="4259011" y="2413"/>
        <a:ext cx="3221521" cy="1932912"/>
      </dsp:txXfrm>
    </dsp:sp>
    <dsp:sp modelId="{174A3BC3-4DA3-4620-A1A3-7A81D23CD434}">
      <dsp:nvSpPr>
        <dsp:cNvPr id="0" name=""/>
        <dsp:cNvSpPr/>
      </dsp:nvSpPr>
      <dsp:spPr>
        <a:xfrm>
          <a:off x="2487174" y="2257478"/>
          <a:ext cx="3221521" cy="193291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What went wrong? What should have happened instead?</a:t>
          </a:r>
        </a:p>
      </dsp:txBody>
      <dsp:txXfrm>
        <a:off x="2487174" y="2257478"/>
        <a:ext cx="3221521" cy="19329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49791-744E-4B5E-9497-C81A41779888}">
      <dsp:nvSpPr>
        <dsp:cNvPr id="0" name=""/>
        <dsp:cNvSpPr/>
      </dsp:nvSpPr>
      <dsp:spPr>
        <a:xfrm>
          <a:off x="654657" y="1222"/>
          <a:ext cx="6577384" cy="394643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0" i="0" kern="1200" baseline="0"/>
            <a:t>All public bodies required to follow the open meetings laws in SDCL ch. 1-25 must annually review: </a:t>
          </a:r>
          <a:endParaRPr lang="en-US" sz="3000" kern="1200"/>
        </a:p>
        <a:p>
          <a:pPr marL="228600" lvl="1" indent="-228600" algn="l" defTabSz="1022350">
            <a:lnSpc>
              <a:spcPct val="90000"/>
            </a:lnSpc>
            <a:spcBef>
              <a:spcPct val="0"/>
            </a:spcBef>
            <a:spcAft>
              <a:spcPct val="15000"/>
            </a:spcAft>
            <a:buChar char="•"/>
          </a:pPr>
          <a:r>
            <a:rPr lang="en-US" sz="2300" b="0" i="0" kern="1200" baseline="0"/>
            <a:t>An explanation of the laws prepared by the Attorney General, and </a:t>
          </a:r>
          <a:endParaRPr lang="en-US" sz="2300" kern="1200"/>
        </a:p>
        <a:p>
          <a:pPr marL="228600" lvl="1" indent="-228600" algn="l" defTabSz="1022350">
            <a:lnSpc>
              <a:spcPct val="90000"/>
            </a:lnSpc>
            <a:spcBef>
              <a:spcPct val="0"/>
            </a:spcBef>
            <a:spcAft>
              <a:spcPct val="15000"/>
            </a:spcAft>
            <a:buChar char="•"/>
          </a:pPr>
          <a:r>
            <a:rPr lang="en-US" sz="2300" b="0" i="0" kern="1200" baseline="0"/>
            <a:t>Any other material pertaining to open meetings provided by the attorney general, and </a:t>
          </a:r>
          <a:endParaRPr lang="en-US" sz="2300" kern="1200"/>
        </a:p>
        <a:p>
          <a:pPr marL="228600" lvl="1" indent="-228600" algn="l" defTabSz="1022350">
            <a:lnSpc>
              <a:spcPct val="90000"/>
            </a:lnSpc>
            <a:spcBef>
              <a:spcPct val="0"/>
            </a:spcBef>
            <a:spcAft>
              <a:spcPct val="15000"/>
            </a:spcAft>
            <a:buChar char="•"/>
          </a:pPr>
          <a:r>
            <a:rPr lang="en-US" sz="2300" b="0" i="0" kern="1200" baseline="0"/>
            <a:t>Must report completion of the review in the minutes of the public body </a:t>
          </a:r>
          <a:endParaRPr lang="en-US" sz="2300" kern="1200"/>
        </a:p>
      </dsp:txBody>
      <dsp:txXfrm>
        <a:off x="654657" y="1222"/>
        <a:ext cx="6577384" cy="39464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DDB39-2969-420D-8E5F-CA2CCB2356EB}">
      <dsp:nvSpPr>
        <dsp:cNvPr id="0" name=""/>
        <dsp:cNvSpPr/>
      </dsp:nvSpPr>
      <dsp:spPr>
        <a:xfrm>
          <a:off x="0" y="2059"/>
          <a:ext cx="2852928" cy="990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5 State’s Attorneys or Deputy State’s Attorneys appointed by the Attorney General  </a:t>
          </a:r>
        </a:p>
      </dsp:txBody>
      <dsp:txXfrm>
        <a:off x="48353" y="50412"/>
        <a:ext cx="2756222" cy="893819"/>
      </dsp:txXfrm>
    </dsp:sp>
    <dsp:sp modelId="{D7F32BE9-8299-4F86-A0BF-464D05F32061}">
      <dsp:nvSpPr>
        <dsp:cNvPr id="0" name=""/>
        <dsp:cNvSpPr/>
      </dsp:nvSpPr>
      <dsp:spPr>
        <a:xfrm rot="5400000">
          <a:off x="4992653" y="-998561"/>
          <a:ext cx="792420" cy="507187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a:t>No independent review of open meetings complaints</a:t>
          </a:r>
        </a:p>
      </dsp:txBody>
      <dsp:txXfrm rot="-5400000">
        <a:off x="2852928" y="1179847"/>
        <a:ext cx="5033189" cy="715054"/>
      </dsp:txXfrm>
    </dsp:sp>
    <dsp:sp modelId="{BF4A0CB0-4541-46BF-9C40-C52DF4B0EE5C}">
      <dsp:nvSpPr>
        <dsp:cNvPr id="0" name=""/>
        <dsp:cNvSpPr/>
      </dsp:nvSpPr>
      <dsp:spPr>
        <a:xfrm>
          <a:off x="0" y="1042111"/>
          <a:ext cx="2852928" cy="990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Jurisdiction occurs only upon complaint referred by a State’s Attorney </a:t>
          </a:r>
        </a:p>
      </dsp:txBody>
      <dsp:txXfrm>
        <a:off x="48353" y="1090464"/>
        <a:ext cx="2756222" cy="893819"/>
      </dsp:txXfrm>
    </dsp:sp>
    <dsp:sp modelId="{180F5B59-34AA-4793-8315-C50C0C6D7D41}">
      <dsp:nvSpPr>
        <dsp:cNvPr id="0" name=""/>
        <dsp:cNvSpPr/>
      </dsp:nvSpPr>
      <dsp:spPr>
        <a:xfrm>
          <a:off x="0" y="2082163"/>
          <a:ext cx="2852928" cy="990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Jurisdiction only over violations of SDCL ch. 1-25</a:t>
          </a:r>
        </a:p>
      </dsp:txBody>
      <dsp:txXfrm>
        <a:off x="48353" y="2130516"/>
        <a:ext cx="2756222" cy="893819"/>
      </dsp:txXfrm>
    </dsp:sp>
    <dsp:sp modelId="{3C9564F1-F085-4E87-A1CD-4D1BA5CEEE5E}">
      <dsp:nvSpPr>
        <dsp:cNvPr id="0" name=""/>
        <dsp:cNvSpPr/>
      </dsp:nvSpPr>
      <dsp:spPr>
        <a:xfrm rot="5400000">
          <a:off x="4992653" y="1081541"/>
          <a:ext cx="792420" cy="507187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a:t>Rely upon the record developed by the State’s Attorney and the parties </a:t>
          </a:r>
        </a:p>
      </dsp:txBody>
      <dsp:txXfrm rot="-5400000">
        <a:off x="2852928" y="3259950"/>
        <a:ext cx="5033189" cy="715054"/>
      </dsp:txXfrm>
    </dsp:sp>
    <dsp:sp modelId="{286598CB-F2ED-4E38-93C3-BCB6FC92F5BB}">
      <dsp:nvSpPr>
        <dsp:cNvPr id="0" name=""/>
        <dsp:cNvSpPr/>
      </dsp:nvSpPr>
      <dsp:spPr>
        <a:xfrm>
          <a:off x="0" y="3122215"/>
          <a:ext cx="2852928" cy="990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No investigative authority </a:t>
          </a:r>
        </a:p>
      </dsp:txBody>
      <dsp:txXfrm>
        <a:off x="48353" y="3170568"/>
        <a:ext cx="2756222" cy="8938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1BC44-9416-47E9-96A0-CBD1572941A6}">
      <dsp:nvSpPr>
        <dsp:cNvPr id="0" name=""/>
        <dsp:cNvSpPr/>
      </dsp:nvSpPr>
      <dsp:spPr>
        <a:xfrm>
          <a:off x="827085" y="211"/>
          <a:ext cx="965039" cy="96503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2AF274-80BF-41CB-88FD-F0672DC4C8F1}">
      <dsp:nvSpPr>
        <dsp:cNvPr id="0" name=""/>
        <dsp:cNvSpPr/>
      </dsp:nvSpPr>
      <dsp:spPr>
        <a:xfrm>
          <a:off x="1032749" y="205875"/>
          <a:ext cx="553710" cy="553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F4CB0C-03FD-45C9-8EFC-56F375CC0F9B}">
      <dsp:nvSpPr>
        <dsp:cNvPr id="0" name=""/>
        <dsp:cNvSpPr/>
      </dsp:nvSpPr>
      <dsp:spPr>
        <a:xfrm>
          <a:off x="518589"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Serial emails or texts that amount to discussion of official business</a:t>
          </a:r>
        </a:p>
      </dsp:txBody>
      <dsp:txXfrm>
        <a:off x="518589" y="1265836"/>
        <a:ext cx="1582031" cy="632812"/>
      </dsp:txXfrm>
    </dsp:sp>
    <dsp:sp modelId="{182CFACF-E914-4742-83FA-BA3A71FC2EB0}">
      <dsp:nvSpPr>
        <dsp:cNvPr id="0" name=""/>
        <dsp:cNvSpPr/>
      </dsp:nvSpPr>
      <dsp:spPr>
        <a:xfrm>
          <a:off x="2685972" y="211"/>
          <a:ext cx="965039" cy="96503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8D416E-F337-43A7-A4A7-36DFAB158AA5}">
      <dsp:nvSpPr>
        <dsp:cNvPr id="0" name=""/>
        <dsp:cNvSpPr/>
      </dsp:nvSpPr>
      <dsp:spPr>
        <a:xfrm>
          <a:off x="2891636" y="205875"/>
          <a:ext cx="553710" cy="5537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F7D5D6-2F89-43DC-8FE4-55F4D92E7278}">
      <dsp:nvSpPr>
        <dsp:cNvPr id="0" name=""/>
        <dsp:cNvSpPr/>
      </dsp:nvSpPr>
      <dsp:spPr>
        <a:xfrm>
          <a:off x="2377476"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Failure to properly notice special or rescheduled meetings</a:t>
          </a:r>
        </a:p>
      </dsp:txBody>
      <dsp:txXfrm>
        <a:off x="2377476" y="1265836"/>
        <a:ext cx="1582031" cy="632812"/>
      </dsp:txXfrm>
    </dsp:sp>
    <dsp:sp modelId="{27C44648-526B-4147-AF86-80A1BD0B6C13}">
      <dsp:nvSpPr>
        <dsp:cNvPr id="0" name=""/>
        <dsp:cNvSpPr/>
      </dsp:nvSpPr>
      <dsp:spPr>
        <a:xfrm>
          <a:off x="4544859" y="211"/>
          <a:ext cx="965039" cy="96503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A0EAA8-756A-4AB6-B2F6-329A86FDAB55}">
      <dsp:nvSpPr>
        <dsp:cNvPr id="0" name=""/>
        <dsp:cNvSpPr/>
      </dsp:nvSpPr>
      <dsp:spPr>
        <a:xfrm>
          <a:off x="4750523" y="205875"/>
          <a:ext cx="553710" cy="5537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40FC93-AF60-4379-AA57-E0B9CF5F756A}">
      <dsp:nvSpPr>
        <dsp:cNvPr id="0" name=""/>
        <dsp:cNvSpPr/>
      </dsp:nvSpPr>
      <dsp:spPr>
        <a:xfrm>
          <a:off x="4236363"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Discussing topics in executive session beyond the stated citation</a:t>
          </a:r>
        </a:p>
      </dsp:txBody>
      <dsp:txXfrm>
        <a:off x="4236363" y="1265836"/>
        <a:ext cx="1582031" cy="632812"/>
      </dsp:txXfrm>
    </dsp:sp>
    <dsp:sp modelId="{478A7E91-EFEE-4023-8D8F-06263B290DEF}">
      <dsp:nvSpPr>
        <dsp:cNvPr id="0" name=""/>
        <dsp:cNvSpPr/>
      </dsp:nvSpPr>
      <dsp:spPr>
        <a:xfrm>
          <a:off x="6403746" y="211"/>
          <a:ext cx="965039" cy="96503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EF0478-287A-4B02-957F-77DEA2DD6DCD}">
      <dsp:nvSpPr>
        <dsp:cNvPr id="0" name=""/>
        <dsp:cNvSpPr/>
      </dsp:nvSpPr>
      <dsp:spPr>
        <a:xfrm>
          <a:off x="6609410" y="205875"/>
          <a:ext cx="553710" cy="5537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BE7615-5A27-49E7-B320-FECEF54882B8}">
      <dsp:nvSpPr>
        <dsp:cNvPr id="0" name=""/>
        <dsp:cNvSpPr/>
      </dsp:nvSpPr>
      <dsp:spPr>
        <a:xfrm>
          <a:off x="6095249"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Taking 'consensus' or polling votes outside an open meeting</a:t>
          </a:r>
        </a:p>
      </dsp:txBody>
      <dsp:txXfrm>
        <a:off x="6095249" y="1265836"/>
        <a:ext cx="1582031" cy="632812"/>
      </dsp:txXfrm>
    </dsp:sp>
    <dsp:sp modelId="{0EA04B0A-B5A8-4999-BEFF-16246FDA3E01}">
      <dsp:nvSpPr>
        <dsp:cNvPr id="0" name=""/>
        <dsp:cNvSpPr/>
      </dsp:nvSpPr>
      <dsp:spPr>
        <a:xfrm>
          <a:off x="3615415" y="2294156"/>
          <a:ext cx="965039" cy="96503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76968B-CB1C-4680-8EB7-36493FF5A8EE}">
      <dsp:nvSpPr>
        <dsp:cNvPr id="0" name=""/>
        <dsp:cNvSpPr/>
      </dsp:nvSpPr>
      <dsp:spPr>
        <a:xfrm>
          <a:off x="3821080" y="2499820"/>
          <a:ext cx="553710" cy="5537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E0AE04-32CA-4019-8B18-D2BCF992891E}">
      <dsp:nvSpPr>
        <dsp:cNvPr id="0" name=""/>
        <dsp:cNvSpPr/>
      </dsp:nvSpPr>
      <dsp:spPr>
        <a:xfrm>
          <a:off x="3306919" y="3559781"/>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Insufficient or vague agenda descriptions</a:t>
          </a:r>
        </a:p>
      </dsp:txBody>
      <dsp:txXfrm>
        <a:off x="3306919" y="3559781"/>
        <a:ext cx="1582031" cy="632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CABFE-D0FF-4EE4-95AB-F153D38BBD19}">
      <dsp:nvSpPr>
        <dsp:cNvPr id="0" name=""/>
        <dsp:cNvSpPr/>
      </dsp:nvSpPr>
      <dsp:spPr>
        <a:xfrm>
          <a:off x="0" y="839380"/>
          <a:ext cx="8134347" cy="154962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8464BA-1B50-48BE-9F21-55F377352EE2}">
      <dsp:nvSpPr>
        <dsp:cNvPr id="0" name=""/>
        <dsp:cNvSpPr/>
      </dsp:nvSpPr>
      <dsp:spPr>
        <a:xfrm>
          <a:off x="468761" y="1188046"/>
          <a:ext cx="852293" cy="8522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D1D4D6-051B-47A7-89E4-56C9A97F9BC1}">
      <dsp:nvSpPr>
        <dsp:cNvPr id="0" name=""/>
        <dsp:cNvSpPr/>
      </dsp:nvSpPr>
      <dsp:spPr>
        <a:xfrm>
          <a:off x="1789817" y="839380"/>
          <a:ext cx="3660456" cy="154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02" tIns="164002" rIns="164002" bIns="164002" numCol="1" spcCol="1270" anchor="ctr" anchorCtr="0">
          <a:noAutofit/>
        </a:bodyPr>
        <a:lstStyle/>
        <a:p>
          <a:pPr marL="0" lvl="0" indent="0" algn="l" defTabSz="622300">
            <a:lnSpc>
              <a:spcPct val="90000"/>
            </a:lnSpc>
            <a:spcBef>
              <a:spcPct val="0"/>
            </a:spcBef>
            <a:spcAft>
              <a:spcPct val="35000"/>
            </a:spcAft>
            <a:buNone/>
          </a:pPr>
          <a:r>
            <a:rPr lang="en-US" sz="1400" kern="1200"/>
            <a:t>Meeting for a 7 person board is scheduled to being at 7PM, but 4 members show up 40 minutes early. They begin to talk about the local High School football team’s recent game and how well they played.</a:t>
          </a:r>
        </a:p>
      </dsp:txBody>
      <dsp:txXfrm>
        <a:off x="1789817" y="839380"/>
        <a:ext cx="3660456" cy="1549625"/>
      </dsp:txXfrm>
    </dsp:sp>
    <dsp:sp modelId="{E93749BE-4A3C-4EE1-B07A-10F8886759AE}">
      <dsp:nvSpPr>
        <dsp:cNvPr id="0" name=""/>
        <dsp:cNvSpPr/>
      </dsp:nvSpPr>
      <dsp:spPr>
        <a:xfrm>
          <a:off x="5450273" y="839380"/>
          <a:ext cx="2684073" cy="154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02" tIns="164002" rIns="164002" bIns="164002" numCol="1" spcCol="1270" anchor="ctr" anchorCtr="0">
          <a:noAutofit/>
        </a:bodyPr>
        <a:lstStyle/>
        <a:p>
          <a:pPr marL="0" lvl="0" indent="0" algn="l" defTabSz="488950">
            <a:lnSpc>
              <a:spcPct val="90000"/>
            </a:lnSpc>
            <a:spcBef>
              <a:spcPct val="0"/>
            </a:spcBef>
            <a:spcAft>
              <a:spcPct val="35000"/>
            </a:spcAft>
            <a:buNone/>
          </a:pPr>
          <a:r>
            <a:rPr lang="en-US" sz="1100" kern="1200"/>
            <a:t>Allowed or Not?</a:t>
          </a:r>
        </a:p>
      </dsp:txBody>
      <dsp:txXfrm>
        <a:off x="5450273" y="839380"/>
        <a:ext cx="2684073" cy="1549625"/>
      </dsp:txXfrm>
    </dsp:sp>
    <dsp:sp modelId="{46FF8058-97BA-4272-8C29-C3E82A7B2FC7}">
      <dsp:nvSpPr>
        <dsp:cNvPr id="0" name=""/>
        <dsp:cNvSpPr/>
      </dsp:nvSpPr>
      <dsp:spPr>
        <a:xfrm>
          <a:off x="0" y="2776412"/>
          <a:ext cx="8134347" cy="154962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7F7138-1B97-4D5A-96C6-A5D91B97C6EC}">
      <dsp:nvSpPr>
        <dsp:cNvPr id="0" name=""/>
        <dsp:cNvSpPr/>
      </dsp:nvSpPr>
      <dsp:spPr>
        <a:xfrm>
          <a:off x="468761" y="3125077"/>
          <a:ext cx="852293" cy="8522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49183D-EF64-4397-8C7A-0D10F858472D}">
      <dsp:nvSpPr>
        <dsp:cNvPr id="0" name=""/>
        <dsp:cNvSpPr/>
      </dsp:nvSpPr>
      <dsp:spPr>
        <a:xfrm>
          <a:off x="1789817" y="2776412"/>
          <a:ext cx="3660456" cy="154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02" tIns="164002" rIns="164002" bIns="164002" numCol="1" spcCol="1270" anchor="ctr" anchorCtr="0">
          <a:noAutofit/>
        </a:bodyPr>
        <a:lstStyle/>
        <a:p>
          <a:pPr marL="0" lvl="0" indent="0" algn="l" defTabSz="622300">
            <a:lnSpc>
              <a:spcPct val="90000"/>
            </a:lnSpc>
            <a:spcBef>
              <a:spcPct val="0"/>
            </a:spcBef>
            <a:spcAft>
              <a:spcPct val="35000"/>
            </a:spcAft>
            <a:buNone/>
          </a:pPr>
          <a:r>
            <a:rPr lang="en-US" sz="1400" kern="1200"/>
            <a:t>One member before 7 PM starts suggesting that the board could help pay for improvements to the bleachers with some funds available. </a:t>
          </a:r>
        </a:p>
      </dsp:txBody>
      <dsp:txXfrm>
        <a:off x="1789817" y="2776412"/>
        <a:ext cx="3660456" cy="1549625"/>
      </dsp:txXfrm>
    </dsp:sp>
    <dsp:sp modelId="{C3E9A85D-7379-4CDD-8302-BFE64B2B5916}">
      <dsp:nvSpPr>
        <dsp:cNvPr id="0" name=""/>
        <dsp:cNvSpPr/>
      </dsp:nvSpPr>
      <dsp:spPr>
        <a:xfrm>
          <a:off x="5450273" y="2776412"/>
          <a:ext cx="2684073" cy="154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02" tIns="164002" rIns="164002" bIns="164002" numCol="1" spcCol="1270" anchor="ctr" anchorCtr="0">
          <a:noAutofit/>
        </a:bodyPr>
        <a:lstStyle/>
        <a:p>
          <a:pPr marL="0" lvl="0" indent="0" algn="l" defTabSz="488950">
            <a:lnSpc>
              <a:spcPct val="90000"/>
            </a:lnSpc>
            <a:spcBef>
              <a:spcPct val="0"/>
            </a:spcBef>
            <a:spcAft>
              <a:spcPct val="35000"/>
            </a:spcAft>
            <a:buNone/>
          </a:pPr>
          <a:r>
            <a:rPr lang="en-US" sz="1100" kern="1200"/>
            <a:t>Allowed or Not?</a:t>
          </a:r>
        </a:p>
      </dsp:txBody>
      <dsp:txXfrm>
        <a:off x="5450273" y="2776412"/>
        <a:ext cx="2684073" cy="1549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C44F1-6C8B-4297-A0A2-C80DA0EA3A14}">
      <dsp:nvSpPr>
        <dsp:cNvPr id="0" name=""/>
        <dsp:cNvSpPr/>
      </dsp:nvSpPr>
      <dsp:spPr>
        <a:xfrm>
          <a:off x="0" y="539123"/>
          <a:ext cx="3907155" cy="78604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t>Example 4: Social Media/Text Message Chain</a:t>
          </a:r>
          <a:endParaRPr lang="en-US" sz="1400" kern="1200" dirty="0"/>
        </a:p>
      </dsp:txBody>
      <dsp:txXfrm>
        <a:off x="38372" y="577495"/>
        <a:ext cx="3830411" cy="709304"/>
      </dsp:txXfrm>
    </dsp:sp>
    <dsp:sp modelId="{783CE409-A323-44B3-ACB7-6A6E15FB77C1}">
      <dsp:nvSpPr>
        <dsp:cNvPr id="0" name=""/>
        <dsp:cNvSpPr/>
      </dsp:nvSpPr>
      <dsp:spPr>
        <a:xfrm>
          <a:off x="0" y="1365491"/>
          <a:ext cx="3907155" cy="78604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t>Scenario: A board member posts a plan to vote against a project on Twitter/X.</a:t>
          </a:r>
          <a:endParaRPr lang="en-US" sz="1400" kern="1200"/>
        </a:p>
      </dsp:txBody>
      <dsp:txXfrm>
        <a:off x="38372" y="1403863"/>
        <a:ext cx="3830411" cy="709304"/>
      </dsp:txXfrm>
    </dsp:sp>
    <dsp:sp modelId="{9DCDF8FE-72AC-4851-A505-0E9BE4A983E2}">
      <dsp:nvSpPr>
        <dsp:cNvPr id="0" name=""/>
        <dsp:cNvSpPr/>
      </dsp:nvSpPr>
      <dsp:spPr>
        <a:xfrm>
          <a:off x="0" y="2191860"/>
          <a:ext cx="3907155" cy="78604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t>Activity: Another member retweets it in opposition, tagging two other members. A third member responds supporting the opposition.</a:t>
          </a:r>
          <a:endParaRPr lang="en-US" sz="1400" kern="1200"/>
        </a:p>
      </dsp:txBody>
      <dsp:txXfrm>
        <a:off x="38372" y="2230232"/>
        <a:ext cx="3830411" cy="709304"/>
      </dsp:txXfrm>
    </dsp:sp>
    <dsp:sp modelId="{8253A6A4-1F60-4B4E-B9A8-94A51073E247}">
      <dsp:nvSpPr>
        <dsp:cNvPr id="0" name=""/>
        <dsp:cNvSpPr/>
      </dsp:nvSpPr>
      <dsp:spPr>
        <a:xfrm>
          <a:off x="0" y="3018228"/>
          <a:ext cx="3907155" cy="78604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t>Result: This interactive, public-facing, but un-noticed, conversation among a quorum constitutes a violation</a:t>
          </a:r>
          <a:endParaRPr lang="en-US" sz="1400" kern="1200"/>
        </a:p>
      </dsp:txBody>
      <dsp:txXfrm>
        <a:off x="38372" y="3056600"/>
        <a:ext cx="3830411" cy="7093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1C914-E281-4325-A41E-C6907F1FD482}">
      <dsp:nvSpPr>
        <dsp:cNvPr id="0" name=""/>
        <dsp:cNvSpPr/>
      </dsp:nvSpPr>
      <dsp:spPr>
        <a:xfrm>
          <a:off x="1225335" y="527755"/>
          <a:ext cx="1318570" cy="13185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BB2F89-736A-404E-9458-8BF55624045B}">
      <dsp:nvSpPr>
        <dsp:cNvPr id="0" name=""/>
        <dsp:cNvSpPr/>
      </dsp:nvSpPr>
      <dsp:spPr>
        <a:xfrm>
          <a:off x="949" y="1981229"/>
          <a:ext cx="3767343" cy="565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b="1"/>
          </a:pPr>
          <a:r>
            <a:rPr lang="en-US" sz="2300" kern="1200"/>
            <a:t>All found in SDCL 1-25-1 </a:t>
          </a:r>
        </a:p>
      </dsp:txBody>
      <dsp:txXfrm>
        <a:off x="949" y="1981229"/>
        <a:ext cx="3767343" cy="565101"/>
      </dsp:txXfrm>
    </dsp:sp>
    <dsp:sp modelId="{A0C664A0-8074-42C7-9593-BB961FA59B63}">
      <dsp:nvSpPr>
        <dsp:cNvPr id="0" name=""/>
        <dsp:cNvSpPr/>
      </dsp:nvSpPr>
      <dsp:spPr>
        <a:xfrm>
          <a:off x="949" y="2609076"/>
          <a:ext cx="3767343" cy="1055972"/>
        </a:xfrm>
        <a:prstGeom prst="rect">
          <a:avLst/>
        </a:prstGeom>
        <a:noFill/>
        <a:ln>
          <a:noFill/>
        </a:ln>
        <a:effectLst/>
      </dsp:spPr>
      <dsp:style>
        <a:lnRef idx="0">
          <a:scrgbClr r="0" g="0" b="0"/>
        </a:lnRef>
        <a:fillRef idx="0">
          <a:scrgbClr r="0" g="0" b="0"/>
        </a:fillRef>
        <a:effectRef idx="0">
          <a:scrgbClr r="0" g="0" b="0"/>
        </a:effectRef>
        <a:fontRef idx="minor"/>
      </dsp:style>
    </dsp:sp>
    <dsp:sp modelId="{B17EB85D-BD45-4E67-B985-65E01CED22AC}">
      <dsp:nvSpPr>
        <dsp:cNvPr id="0" name=""/>
        <dsp:cNvSpPr/>
      </dsp:nvSpPr>
      <dsp:spPr>
        <a:xfrm>
          <a:off x="5651964" y="527755"/>
          <a:ext cx="1318570" cy="13185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1F8ABD-2712-4F07-9EF2-2F762E6617F4}">
      <dsp:nvSpPr>
        <dsp:cNvPr id="0" name=""/>
        <dsp:cNvSpPr/>
      </dsp:nvSpPr>
      <dsp:spPr>
        <a:xfrm>
          <a:off x="4427578" y="1981229"/>
          <a:ext cx="3767343" cy="565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b="1"/>
          </a:pPr>
          <a:r>
            <a:rPr lang="en-US" sz="2300" kern="1200"/>
            <a:t>1. Meeting with other bodies </a:t>
          </a:r>
        </a:p>
      </dsp:txBody>
      <dsp:txXfrm>
        <a:off x="4427578" y="1981229"/>
        <a:ext cx="3767343" cy="565101"/>
      </dsp:txXfrm>
    </dsp:sp>
    <dsp:sp modelId="{FECB4CF4-15C6-47BF-AD6A-75F98742AE62}">
      <dsp:nvSpPr>
        <dsp:cNvPr id="0" name=""/>
        <dsp:cNvSpPr/>
      </dsp:nvSpPr>
      <dsp:spPr>
        <a:xfrm>
          <a:off x="4427578" y="2609076"/>
          <a:ext cx="3767343" cy="1055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“provide information or attend the official meeting of another [body]…” </a:t>
          </a:r>
        </a:p>
        <a:p>
          <a:pPr marL="0" lvl="0" indent="0" algn="ctr" defTabSz="755650">
            <a:lnSpc>
              <a:spcPct val="90000"/>
            </a:lnSpc>
            <a:spcBef>
              <a:spcPct val="0"/>
            </a:spcBef>
            <a:spcAft>
              <a:spcPct val="35000"/>
            </a:spcAft>
            <a:buNone/>
          </a:pPr>
          <a:r>
            <a:rPr lang="en-US" sz="1700" kern="1200"/>
            <a:t>2</a:t>
          </a:r>
          <a:r>
            <a:rPr lang="en-US" sz="1700" kern="1200" baseline="30000"/>
            <a:t>nd</a:t>
          </a:r>
          <a:r>
            <a:rPr lang="en-US" sz="1700" kern="1200"/>
            <a:t> body must meet the notice requirements of Ch. 1-25</a:t>
          </a:r>
        </a:p>
      </dsp:txBody>
      <dsp:txXfrm>
        <a:off x="4427578" y="2609076"/>
        <a:ext cx="3767343" cy="10559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F483C-1DEF-4D73-8A31-B0EBE379A69E}">
      <dsp:nvSpPr>
        <dsp:cNvPr id="0" name=""/>
        <dsp:cNvSpPr/>
      </dsp:nvSpPr>
      <dsp:spPr>
        <a:xfrm>
          <a:off x="4650796" y="1406406"/>
          <a:ext cx="1351438" cy="643161"/>
        </a:xfrm>
        <a:custGeom>
          <a:avLst/>
          <a:gdLst/>
          <a:ahLst/>
          <a:cxnLst/>
          <a:rect l="0" t="0" r="0" b="0"/>
          <a:pathLst>
            <a:path>
              <a:moveTo>
                <a:pt x="0" y="0"/>
              </a:moveTo>
              <a:lnTo>
                <a:pt x="0" y="438296"/>
              </a:lnTo>
              <a:lnTo>
                <a:pt x="1351438" y="438296"/>
              </a:lnTo>
              <a:lnTo>
                <a:pt x="1351438" y="643161"/>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E24D60-6D31-4BDC-B2FE-8DEE2A4E84EE}">
      <dsp:nvSpPr>
        <dsp:cNvPr id="0" name=""/>
        <dsp:cNvSpPr/>
      </dsp:nvSpPr>
      <dsp:spPr>
        <a:xfrm>
          <a:off x="3299358" y="1406406"/>
          <a:ext cx="1351438" cy="643161"/>
        </a:xfrm>
        <a:custGeom>
          <a:avLst/>
          <a:gdLst/>
          <a:ahLst/>
          <a:cxnLst/>
          <a:rect l="0" t="0" r="0" b="0"/>
          <a:pathLst>
            <a:path>
              <a:moveTo>
                <a:pt x="1351438" y="0"/>
              </a:moveTo>
              <a:lnTo>
                <a:pt x="1351438" y="438296"/>
              </a:lnTo>
              <a:lnTo>
                <a:pt x="0" y="438296"/>
              </a:lnTo>
              <a:lnTo>
                <a:pt x="0" y="643161"/>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2FF609-C49D-44A4-BACF-039E70257F42}">
      <dsp:nvSpPr>
        <dsp:cNvPr id="0" name=""/>
        <dsp:cNvSpPr/>
      </dsp:nvSpPr>
      <dsp:spPr>
        <a:xfrm>
          <a:off x="842197" y="2139"/>
          <a:ext cx="2211444" cy="14042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18DD44-071B-4E66-A563-7C8F1123DDA3}">
      <dsp:nvSpPr>
        <dsp:cNvPr id="0" name=""/>
        <dsp:cNvSpPr/>
      </dsp:nvSpPr>
      <dsp:spPr>
        <a:xfrm>
          <a:off x="1087913" y="235569"/>
          <a:ext cx="2211444" cy="140426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2. Attending a press conference “called by a representative of the public body.”  </a:t>
          </a:r>
        </a:p>
      </dsp:txBody>
      <dsp:txXfrm>
        <a:off x="1129043" y="276699"/>
        <a:ext cx="2129184" cy="1322007"/>
      </dsp:txXfrm>
    </dsp:sp>
    <dsp:sp modelId="{DEA1DB71-A298-4BD4-BD44-669A33C37C49}">
      <dsp:nvSpPr>
        <dsp:cNvPr id="0" name=""/>
        <dsp:cNvSpPr/>
      </dsp:nvSpPr>
      <dsp:spPr>
        <a:xfrm>
          <a:off x="3545074" y="2139"/>
          <a:ext cx="2211444" cy="14042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8C514A-26BF-4BB9-96A0-8E500B29DC5A}">
      <dsp:nvSpPr>
        <dsp:cNvPr id="0" name=""/>
        <dsp:cNvSpPr/>
      </dsp:nvSpPr>
      <dsp:spPr>
        <a:xfrm>
          <a:off x="3790790" y="235569"/>
          <a:ext cx="2211444" cy="140426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3. Event by Non-gov’t entity where the public body does not control the agenda</a:t>
          </a:r>
        </a:p>
      </dsp:txBody>
      <dsp:txXfrm>
        <a:off x="3831920" y="276699"/>
        <a:ext cx="2129184" cy="1322007"/>
      </dsp:txXfrm>
    </dsp:sp>
    <dsp:sp modelId="{93B462A0-0508-4A85-9C19-142060664C85}">
      <dsp:nvSpPr>
        <dsp:cNvPr id="0" name=""/>
        <dsp:cNvSpPr/>
      </dsp:nvSpPr>
      <dsp:spPr>
        <a:xfrm>
          <a:off x="2193636" y="2049568"/>
          <a:ext cx="2211444" cy="140426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5C6350-6E60-488C-829D-D0E6ECD5F9A4}">
      <dsp:nvSpPr>
        <dsp:cNvPr id="0" name=""/>
        <dsp:cNvSpPr/>
      </dsp:nvSpPr>
      <dsp:spPr>
        <a:xfrm>
          <a:off x="2439352" y="2282998"/>
          <a:ext cx="2211444" cy="1404267"/>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Must post “notice of agenda” to include date, time, and location</a:t>
          </a:r>
        </a:p>
      </dsp:txBody>
      <dsp:txXfrm>
        <a:off x="2480482" y="2324128"/>
        <a:ext cx="2129184" cy="1322007"/>
      </dsp:txXfrm>
    </dsp:sp>
    <dsp:sp modelId="{D2265FE3-6BAD-4A2E-A086-1D6EF0F25DFE}">
      <dsp:nvSpPr>
        <dsp:cNvPr id="0" name=""/>
        <dsp:cNvSpPr/>
      </dsp:nvSpPr>
      <dsp:spPr>
        <a:xfrm>
          <a:off x="4896512" y="2049568"/>
          <a:ext cx="2211444" cy="140426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79C7EA-80A9-435E-94A9-03C9E2721ED3}">
      <dsp:nvSpPr>
        <dsp:cNvPr id="0" name=""/>
        <dsp:cNvSpPr/>
      </dsp:nvSpPr>
      <dsp:spPr>
        <a:xfrm>
          <a:off x="5142228" y="2282998"/>
          <a:ext cx="2211444" cy="1404267"/>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must meet posting requirements of SDCL ch. 1-25</a:t>
          </a:r>
        </a:p>
      </dsp:txBody>
      <dsp:txXfrm>
        <a:off x="5183358" y="2324128"/>
        <a:ext cx="2129184" cy="13220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75F75-5645-489C-8DAC-8422E331F0A2}">
      <dsp:nvSpPr>
        <dsp:cNvPr id="0" name=""/>
        <dsp:cNvSpPr/>
      </dsp:nvSpPr>
      <dsp:spPr>
        <a:xfrm>
          <a:off x="0" y="531"/>
          <a:ext cx="78867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71CE06-0472-4E8F-B539-67065C348DEE}">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5DE7AB-4BFA-4538-B07B-6DAB3DF9DDE7}">
      <dsp:nvSpPr>
        <dsp:cNvPr id="0" name=""/>
        <dsp:cNvSpPr/>
      </dsp:nvSpPr>
      <dsp:spPr>
        <a:xfrm>
          <a:off x="1437631" y="531"/>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Three council members exchange texts reacting to a citizen complaint – no vote taken. Open meeting?</a:t>
          </a:r>
        </a:p>
      </dsp:txBody>
      <dsp:txXfrm>
        <a:off x="1437631" y="531"/>
        <a:ext cx="6449068" cy="1244702"/>
      </dsp:txXfrm>
    </dsp:sp>
    <dsp:sp modelId="{FED96705-B987-41D6-B923-C98BD00460BF}">
      <dsp:nvSpPr>
        <dsp:cNvPr id="0" name=""/>
        <dsp:cNvSpPr/>
      </dsp:nvSpPr>
      <dsp:spPr>
        <a:xfrm>
          <a:off x="0" y="1556410"/>
          <a:ext cx="78867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43BB9C-5865-4B32-9CDD-0BA4B500C196}">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644545-493E-46E3-9FCE-CB57F3892021}">
      <dsp:nvSpPr>
        <dsp:cNvPr id="0" name=""/>
        <dsp:cNvSpPr/>
      </dsp:nvSpPr>
      <dsp:spPr>
        <a:xfrm>
          <a:off x="1437631" y="1556410"/>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A quorum attends a nonprofit luncheon where city issues are discussed informally.</a:t>
          </a:r>
        </a:p>
      </dsp:txBody>
      <dsp:txXfrm>
        <a:off x="1437631" y="1556410"/>
        <a:ext cx="6449068" cy="1244702"/>
      </dsp:txXfrm>
    </dsp:sp>
    <dsp:sp modelId="{A01D76A7-95A3-462C-9D67-8E3AA3406FA9}">
      <dsp:nvSpPr>
        <dsp:cNvPr id="0" name=""/>
        <dsp:cNvSpPr/>
      </dsp:nvSpPr>
      <dsp:spPr>
        <a:xfrm>
          <a:off x="0" y="3112289"/>
          <a:ext cx="78867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D81EBF-7B6C-4824-A7BA-E8333E8D4531}">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A9A265-1320-4C5C-A5D9-F25DC4417136}">
      <dsp:nvSpPr>
        <dsp:cNvPr id="0" name=""/>
        <dsp:cNvSpPr/>
      </dsp:nvSpPr>
      <dsp:spPr>
        <a:xfrm>
          <a:off x="1437631" y="3112289"/>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A committee without statutory authority makes a final recommendation by email.</a:t>
          </a:r>
        </a:p>
      </dsp:txBody>
      <dsp:txXfrm>
        <a:off x="1437631" y="3112289"/>
        <a:ext cx="6449068" cy="12447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CEDF3-6405-4BDF-A2E0-62248AEF5EDF}">
      <dsp:nvSpPr>
        <dsp:cNvPr id="0" name=""/>
        <dsp:cNvSpPr/>
      </dsp:nvSpPr>
      <dsp:spPr>
        <a:xfrm>
          <a:off x="38" y="74543"/>
          <a:ext cx="3685337" cy="10180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Special or rescheduled meetings </a:t>
          </a:r>
        </a:p>
      </dsp:txBody>
      <dsp:txXfrm>
        <a:off x="38" y="74543"/>
        <a:ext cx="3685337" cy="1018050"/>
      </dsp:txXfrm>
    </dsp:sp>
    <dsp:sp modelId="{4ECE2DC6-5543-4177-BB6D-AFF391AEC27C}">
      <dsp:nvSpPr>
        <dsp:cNvPr id="0" name=""/>
        <dsp:cNvSpPr/>
      </dsp:nvSpPr>
      <dsp:spPr>
        <a:xfrm>
          <a:off x="38" y="1092594"/>
          <a:ext cx="3685337" cy="31841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Notice requirements the same “to the extent that circumstances permit”  SDCL 1-25-1.1</a:t>
          </a:r>
        </a:p>
        <a:p>
          <a:pPr marL="228600" lvl="1" indent="-228600" algn="l" defTabSz="889000">
            <a:lnSpc>
              <a:spcPct val="90000"/>
            </a:lnSpc>
            <a:spcBef>
              <a:spcPct val="0"/>
            </a:spcBef>
            <a:spcAft>
              <a:spcPct val="15000"/>
            </a:spcAft>
            <a:buChar char="•"/>
          </a:pPr>
          <a:r>
            <a:rPr lang="en-US" sz="2000" kern="1200"/>
            <a:t>Notice must be delivered by mail, email, or in person to news media who have requested notice  </a:t>
          </a:r>
        </a:p>
        <a:p>
          <a:pPr marL="457200" lvl="2" indent="-228600" algn="l" defTabSz="889000">
            <a:lnSpc>
              <a:spcPct val="90000"/>
            </a:lnSpc>
            <a:spcBef>
              <a:spcPct val="0"/>
            </a:spcBef>
            <a:spcAft>
              <a:spcPct val="15000"/>
            </a:spcAft>
            <a:buChar char="•"/>
          </a:pPr>
          <a:r>
            <a:rPr lang="en-US" sz="2000" kern="1200"/>
            <a:t>Must make an honest effort</a:t>
          </a:r>
        </a:p>
      </dsp:txBody>
      <dsp:txXfrm>
        <a:off x="38" y="1092594"/>
        <a:ext cx="3685337" cy="3184199"/>
      </dsp:txXfrm>
    </dsp:sp>
    <dsp:sp modelId="{EA7E49E0-A40D-47AE-9556-BC30FFBA4973}">
      <dsp:nvSpPr>
        <dsp:cNvPr id="0" name=""/>
        <dsp:cNvSpPr/>
      </dsp:nvSpPr>
      <dsp:spPr>
        <a:xfrm>
          <a:off x="4201323" y="74543"/>
          <a:ext cx="3685337" cy="10180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Remember: must comply with any other requirements of state code? </a:t>
          </a:r>
        </a:p>
      </dsp:txBody>
      <dsp:txXfrm>
        <a:off x="4201323" y="74543"/>
        <a:ext cx="3685337" cy="1018050"/>
      </dsp:txXfrm>
    </dsp:sp>
    <dsp:sp modelId="{24E85BD6-2D0B-4BCF-81BB-A648966D659C}">
      <dsp:nvSpPr>
        <dsp:cNvPr id="0" name=""/>
        <dsp:cNvSpPr/>
      </dsp:nvSpPr>
      <dsp:spPr>
        <a:xfrm>
          <a:off x="4201323" y="1092594"/>
          <a:ext cx="3685337" cy="31841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Special publication or other notice requirements elsewhere in state law   </a:t>
          </a:r>
        </a:p>
      </dsp:txBody>
      <dsp:txXfrm>
        <a:off x="4201323" y="1092594"/>
        <a:ext cx="3685337" cy="31841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B308C-8146-439A-AC2F-9ED1FC77EB65}">
      <dsp:nvSpPr>
        <dsp:cNvPr id="0" name=""/>
        <dsp:cNvSpPr/>
      </dsp:nvSpPr>
      <dsp:spPr>
        <a:xfrm>
          <a:off x="0" y="436499"/>
          <a:ext cx="7924800"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75ACFD-9FB8-4C5C-AE5A-65BEA0F1B470}">
      <dsp:nvSpPr>
        <dsp:cNvPr id="0" name=""/>
        <dsp:cNvSpPr/>
      </dsp:nvSpPr>
      <dsp:spPr>
        <a:xfrm>
          <a:off x="396240" y="156059"/>
          <a:ext cx="554736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844550">
            <a:lnSpc>
              <a:spcPct val="90000"/>
            </a:lnSpc>
            <a:spcBef>
              <a:spcPct val="0"/>
            </a:spcBef>
            <a:spcAft>
              <a:spcPct val="35000"/>
            </a:spcAft>
            <a:buNone/>
          </a:pPr>
          <a:r>
            <a:rPr lang="en-US" sz="1900" kern="1200"/>
            <a:t>SDCL 1-25-2 </a:t>
          </a:r>
        </a:p>
      </dsp:txBody>
      <dsp:txXfrm>
        <a:off x="423620" y="183439"/>
        <a:ext cx="5492600" cy="506120"/>
      </dsp:txXfrm>
    </dsp:sp>
    <dsp:sp modelId="{79E5D8B8-47FF-44EA-A6CC-73F9F4295E80}">
      <dsp:nvSpPr>
        <dsp:cNvPr id="0" name=""/>
        <dsp:cNvSpPr/>
      </dsp:nvSpPr>
      <dsp:spPr>
        <a:xfrm>
          <a:off x="0" y="1298340"/>
          <a:ext cx="7924800" cy="32319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5053" tIns="395732" rIns="615053"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Public officer or employee competence or qualifications</a:t>
          </a:r>
        </a:p>
        <a:p>
          <a:pPr marL="171450" lvl="1" indent="-171450" algn="l" defTabSz="844550">
            <a:lnSpc>
              <a:spcPct val="90000"/>
            </a:lnSpc>
            <a:spcBef>
              <a:spcPct val="0"/>
            </a:spcBef>
            <a:spcAft>
              <a:spcPct val="15000"/>
            </a:spcAft>
            <a:buChar char="•"/>
          </a:pPr>
          <a:r>
            <a:rPr lang="en-US" sz="1900" kern="1200"/>
            <a:t>Student discipline or eligibility for programs or activities </a:t>
          </a:r>
        </a:p>
        <a:p>
          <a:pPr marL="171450" lvl="1" indent="-171450" algn="l" defTabSz="844550">
            <a:lnSpc>
              <a:spcPct val="90000"/>
            </a:lnSpc>
            <a:spcBef>
              <a:spcPct val="0"/>
            </a:spcBef>
            <a:spcAft>
              <a:spcPct val="15000"/>
            </a:spcAft>
            <a:buChar char="•"/>
          </a:pPr>
          <a:r>
            <a:rPr lang="en-US" sz="1900" kern="1200"/>
            <a:t>Communications with attorney, or reviewing communications related to proposed or pending litigation or contract matters</a:t>
          </a:r>
        </a:p>
        <a:p>
          <a:pPr marL="171450" lvl="1" indent="-171450" algn="l" defTabSz="844550">
            <a:lnSpc>
              <a:spcPct val="90000"/>
            </a:lnSpc>
            <a:spcBef>
              <a:spcPct val="0"/>
            </a:spcBef>
            <a:spcAft>
              <a:spcPct val="15000"/>
            </a:spcAft>
            <a:buChar char="•"/>
          </a:pPr>
          <a:r>
            <a:rPr lang="en-US" sz="1900" kern="1200"/>
            <a:t>Preparing for or conducting labor negotiations</a:t>
          </a:r>
        </a:p>
        <a:p>
          <a:pPr marL="171450" lvl="1" indent="-171450" algn="l" defTabSz="844550">
            <a:lnSpc>
              <a:spcPct val="90000"/>
            </a:lnSpc>
            <a:spcBef>
              <a:spcPct val="0"/>
            </a:spcBef>
            <a:spcAft>
              <a:spcPct val="15000"/>
            </a:spcAft>
            <a:buChar char="•"/>
          </a:pPr>
          <a:r>
            <a:rPr lang="en-US" sz="1900" kern="1200"/>
            <a:t>Marketing strategies of government owned business </a:t>
          </a:r>
        </a:p>
        <a:p>
          <a:pPr marL="171450" lvl="1" indent="-171450" algn="l" defTabSz="844550">
            <a:lnSpc>
              <a:spcPct val="90000"/>
            </a:lnSpc>
            <a:spcBef>
              <a:spcPct val="0"/>
            </a:spcBef>
            <a:spcAft>
              <a:spcPct val="15000"/>
            </a:spcAft>
            <a:buChar char="•"/>
          </a:pPr>
          <a:r>
            <a:rPr lang="en-US" sz="1900" kern="1200"/>
            <a:t>Information relating to the protection of public or private property and any person on that property.  </a:t>
          </a:r>
        </a:p>
        <a:p>
          <a:pPr marL="342900" lvl="2" indent="-171450" algn="l" defTabSz="844550">
            <a:lnSpc>
              <a:spcPct val="90000"/>
            </a:lnSpc>
            <a:spcBef>
              <a:spcPct val="0"/>
            </a:spcBef>
            <a:spcAft>
              <a:spcPct val="15000"/>
            </a:spcAft>
            <a:buChar char="•"/>
          </a:pPr>
          <a:r>
            <a:rPr lang="en-US" sz="1900" kern="1200"/>
            <a:t>Very specific subsections </a:t>
          </a:r>
        </a:p>
      </dsp:txBody>
      <dsp:txXfrm>
        <a:off x="0" y="1298340"/>
        <a:ext cx="7924800" cy="3231900"/>
      </dsp:txXfrm>
    </dsp:sp>
    <dsp:sp modelId="{5CBB3D13-E175-4AE8-A247-97D802595172}">
      <dsp:nvSpPr>
        <dsp:cNvPr id="0" name=""/>
        <dsp:cNvSpPr/>
      </dsp:nvSpPr>
      <dsp:spPr>
        <a:xfrm>
          <a:off x="396240" y="1017900"/>
          <a:ext cx="554736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844550">
            <a:lnSpc>
              <a:spcPct val="90000"/>
            </a:lnSpc>
            <a:spcBef>
              <a:spcPct val="0"/>
            </a:spcBef>
            <a:spcAft>
              <a:spcPct val="35000"/>
            </a:spcAft>
            <a:buNone/>
          </a:pPr>
          <a:r>
            <a:rPr lang="en-US" sz="1900" kern="1200"/>
            <a:t>May be held for the purpose of discussing:</a:t>
          </a:r>
        </a:p>
      </dsp:txBody>
      <dsp:txXfrm>
        <a:off x="423620" y="1045280"/>
        <a:ext cx="5492600" cy="5061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815B0-700F-460A-81E7-2B92C195B995}">
      <dsp:nvSpPr>
        <dsp:cNvPr id="0" name=""/>
        <dsp:cNvSpPr/>
      </dsp:nvSpPr>
      <dsp:spPr>
        <a:xfrm>
          <a:off x="0" y="0"/>
          <a:ext cx="6703695" cy="130540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Motion, second, and majority vote of those present to enter</a:t>
          </a:r>
        </a:p>
        <a:p>
          <a:pPr marL="114300" lvl="1" indent="-114300" algn="l" defTabSz="666750">
            <a:lnSpc>
              <a:spcPct val="90000"/>
            </a:lnSpc>
            <a:spcBef>
              <a:spcPct val="0"/>
            </a:spcBef>
            <a:spcAft>
              <a:spcPct val="15000"/>
            </a:spcAft>
            <a:buChar char="•"/>
          </a:pPr>
          <a:r>
            <a:rPr lang="en-US" sz="1500" kern="1200"/>
            <a:t>Purpose and legal citation must be stated in the closure motion.  </a:t>
          </a:r>
        </a:p>
      </dsp:txBody>
      <dsp:txXfrm>
        <a:off x="38234" y="38234"/>
        <a:ext cx="5295064" cy="1228933"/>
      </dsp:txXfrm>
    </dsp:sp>
    <dsp:sp modelId="{7F9912E1-440A-49D8-813B-071B561E5488}">
      <dsp:nvSpPr>
        <dsp:cNvPr id="0" name=""/>
        <dsp:cNvSpPr/>
      </dsp:nvSpPr>
      <dsp:spPr>
        <a:xfrm>
          <a:off x="591502" y="1522968"/>
          <a:ext cx="6703695" cy="1305401"/>
        </a:xfrm>
        <a:prstGeom prst="roundRect">
          <a:avLst>
            <a:gd name="adj" fmla="val 10000"/>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NO official action can be taken in executive session </a:t>
          </a:r>
        </a:p>
        <a:p>
          <a:pPr marL="114300" lvl="1" indent="-114300" algn="l" defTabSz="666750">
            <a:lnSpc>
              <a:spcPct val="90000"/>
            </a:lnSpc>
            <a:spcBef>
              <a:spcPct val="0"/>
            </a:spcBef>
            <a:spcAft>
              <a:spcPct val="15000"/>
            </a:spcAft>
            <a:buChar char="•"/>
          </a:pPr>
          <a:r>
            <a:rPr lang="en-US" sz="1500" kern="1200"/>
            <a:t>Official action may only be taken upon return to open session</a:t>
          </a:r>
        </a:p>
      </dsp:txBody>
      <dsp:txXfrm>
        <a:off x="629736" y="1561202"/>
        <a:ext cx="5187213" cy="1228933"/>
      </dsp:txXfrm>
    </dsp:sp>
    <dsp:sp modelId="{FE67EB64-7ECD-46E9-82A8-C94C39CAF9B7}">
      <dsp:nvSpPr>
        <dsp:cNvPr id="0" name=""/>
        <dsp:cNvSpPr/>
      </dsp:nvSpPr>
      <dsp:spPr>
        <a:xfrm>
          <a:off x="1183004" y="3045936"/>
          <a:ext cx="6703695" cy="1305401"/>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NO discussions of any other matters other than those cited in the closure motion</a:t>
          </a:r>
        </a:p>
      </dsp:txBody>
      <dsp:txXfrm>
        <a:off x="1221238" y="3084170"/>
        <a:ext cx="5187213" cy="1228933"/>
      </dsp:txXfrm>
    </dsp:sp>
    <dsp:sp modelId="{BEB0BD92-B222-4899-B029-C513214E2F5C}">
      <dsp:nvSpPr>
        <dsp:cNvPr id="0" name=""/>
        <dsp:cNvSpPr/>
      </dsp:nvSpPr>
      <dsp:spPr>
        <a:xfrm>
          <a:off x="5855184" y="989929"/>
          <a:ext cx="848510" cy="848510"/>
        </a:xfrm>
        <a:prstGeom prst="downArrow">
          <a:avLst>
            <a:gd name="adj1" fmla="val 55000"/>
            <a:gd name="adj2" fmla="val 45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46099" y="989929"/>
        <a:ext cx="466680" cy="638504"/>
      </dsp:txXfrm>
    </dsp:sp>
    <dsp:sp modelId="{80595624-8BB0-4C19-98CB-36E3C39623CF}">
      <dsp:nvSpPr>
        <dsp:cNvPr id="0" name=""/>
        <dsp:cNvSpPr/>
      </dsp:nvSpPr>
      <dsp:spPr>
        <a:xfrm>
          <a:off x="6446686" y="2504195"/>
          <a:ext cx="848510" cy="848510"/>
        </a:xfrm>
        <a:prstGeom prst="downArrow">
          <a:avLst>
            <a:gd name="adj1" fmla="val 55000"/>
            <a:gd name="adj2" fmla="val 45000"/>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37601" y="2504195"/>
        <a:ext cx="466680" cy="63850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184"/>
          </a:xfrm>
          <a:prstGeom prst="rect">
            <a:avLst/>
          </a:prstGeom>
        </p:spPr>
        <p:txBody>
          <a:bodyPr vert="horz" lIns="91650" tIns="45825" rIns="91650" bIns="45825" rtlCol="0"/>
          <a:lstStyle>
            <a:lvl1pPr algn="l">
              <a:defRPr sz="1200"/>
            </a:lvl1pPr>
          </a:lstStyle>
          <a:p>
            <a:r>
              <a:rPr lang="en-US"/>
              <a:t>Questions????</a:t>
            </a:r>
            <a:endParaRPr lang="en-US" dirty="0"/>
          </a:p>
        </p:txBody>
      </p:sp>
      <p:sp>
        <p:nvSpPr>
          <p:cNvPr id="3" name="Date Placeholder 2"/>
          <p:cNvSpPr>
            <a:spLocks noGrp="1"/>
          </p:cNvSpPr>
          <p:nvPr>
            <p:ph type="dt" sz="quarter" idx="1"/>
          </p:nvPr>
        </p:nvSpPr>
        <p:spPr>
          <a:xfrm>
            <a:off x="3970436" y="0"/>
            <a:ext cx="3038372" cy="464184"/>
          </a:xfrm>
          <a:prstGeom prst="rect">
            <a:avLst/>
          </a:prstGeom>
        </p:spPr>
        <p:txBody>
          <a:bodyPr vert="horz" lIns="91650" tIns="45825" rIns="91650" bIns="45825" rtlCol="0"/>
          <a:lstStyle>
            <a:lvl1pPr algn="r">
              <a:defRPr sz="1200"/>
            </a:lvl1pPr>
          </a:lstStyle>
          <a:p>
            <a:fld id="{238C492E-1488-427F-802C-C999652E0202}" type="datetimeFigureOut">
              <a:rPr lang="en-US" smtClean="0"/>
              <a:t>2/5/2026</a:t>
            </a:fld>
            <a:endParaRPr lang="en-US" dirty="0"/>
          </a:p>
        </p:txBody>
      </p:sp>
      <p:sp>
        <p:nvSpPr>
          <p:cNvPr id="4" name="Footer Placeholder 3"/>
          <p:cNvSpPr>
            <a:spLocks noGrp="1"/>
          </p:cNvSpPr>
          <p:nvPr>
            <p:ph type="ftr" sz="quarter" idx="2"/>
          </p:nvPr>
        </p:nvSpPr>
        <p:spPr>
          <a:xfrm>
            <a:off x="0" y="8830627"/>
            <a:ext cx="3038372" cy="464184"/>
          </a:xfrm>
          <a:prstGeom prst="rect">
            <a:avLst/>
          </a:prstGeom>
        </p:spPr>
        <p:txBody>
          <a:bodyPr vert="horz" lIns="91650" tIns="45825" rIns="91650" bIns="458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436" y="8830627"/>
            <a:ext cx="3038372" cy="464184"/>
          </a:xfrm>
          <a:prstGeom prst="rect">
            <a:avLst/>
          </a:prstGeom>
        </p:spPr>
        <p:txBody>
          <a:bodyPr vert="horz" lIns="91650" tIns="45825" rIns="91650" bIns="45825" rtlCol="0" anchor="b"/>
          <a:lstStyle>
            <a:lvl1pPr algn="r">
              <a:defRPr sz="1200"/>
            </a:lvl1pPr>
          </a:lstStyle>
          <a:p>
            <a:fld id="{D1CD30D9-397E-47FC-86B5-BF6589C1A521}" type="slidenum">
              <a:rPr lang="en-US" smtClean="0"/>
              <a:t>‹#›</a:t>
            </a:fld>
            <a:endParaRPr lang="en-US" dirty="0"/>
          </a:p>
        </p:txBody>
      </p:sp>
    </p:spTree>
    <p:extLst>
      <p:ext uri="{BB962C8B-B14F-4D97-AF65-F5344CB8AC3E}">
        <p14:creationId xmlns:p14="http://schemas.microsoft.com/office/powerpoint/2010/main" val="17959585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57" tIns="46579" rIns="93157" bIns="46579" rtlCol="0"/>
          <a:lstStyle>
            <a:lvl1pPr algn="l">
              <a:defRPr sz="1200"/>
            </a:lvl1pPr>
          </a:lstStyle>
          <a:p>
            <a:r>
              <a:rPr lang="en-US"/>
              <a:t>Questions????</a:t>
            </a:r>
            <a:endParaRPr lang="en-US" dirty="0"/>
          </a:p>
        </p:txBody>
      </p:sp>
      <p:sp>
        <p:nvSpPr>
          <p:cNvPr id="3" name="Date Placeholder 2"/>
          <p:cNvSpPr>
            <a:spLocks noGrp="1"/>
          </p:cNvSpPr>
          <p:nvPr>
            <p:ph type="dt" idx="1"/>
          </p:nvPr>
        </p:nvSpPr>
        <p:spPr>
          <a:xfrm>
            <a:off x="3970940" y="2"/>
            <a:ext cx="3037840" cy="464820"/>
          </a:xfrm>
          <a:prstGeom prst="rect">
            <a:avLst/>
          </a:prstGeom>
        </p:spPr>
        <p:txBody>
          <a:bodyPr vert="horz" lIns="93157" tIns="46579" rIns="93157" bIns="46579" rtlCol="0"/>
          <a:lstStyle>
            <a:lvl1pPr algn="r">
              <a:defRPr sz="1200"/>
            </a:lvl1pPr>
          </a:lstStyle>
          <a:p>
            <a:fld id="{E453A642-D9B6-4DF6-B760-C29A09DFB746}" type="datetimeFigureOut">
              <a:rPr lang="en-US" smtClean="0"/>
              <a:t>2/5/2026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7" tIns="46579" rIns="93157" bIns="4657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7" tIns="46579" rIns="93157" bIns="465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7" tIns="46579" rIns="93157" bIns="465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57" tIns="46579" rIns="93157" bIns="46579" rtlCol="0" anchor="b"/>
          <a:lstStyle>
            <a:lvl1pPr algn="r">
              <a:defRPr sz="1200"/>
            </a:lvl1pPr>
          </a:lstStyle>
          <a:p>
            <a:fld id="{17577EEA-314E-448F-B4BA-F74E4FECECBB}" type="slidenum">
              <a:rPr lang="en-US" smtClean="0"/>
              <a:t>‹#›</a:t>
            </a:fld>
            <a:endParaRPr lang="en-US" dirty="0"/>
          </a:p>
        </p:txBody>
      </p:sp>
    </p:spTree>
    <p:extLst>
      <p:ext uri="{BB962C8B-B14F-4D97-AF65-F5344CB8AC3E}">
        <p14:creationId xmlns:p14="http://schemas.microsoft.com/office/powerpoint/2010/main" val="20085178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577EEA-314E-448F-B4BA-F74E4FECECBB}" type="slidenum">
              <a:rPr lang="en-US" smtClean="0"/>
              <a:t>31</a:t>
            </a:fld>
            <a:endParaRPr lang="en-US" dirty="0"/>
          </a:p>
        </p:txBody>
      </p:sp>
    </p:spTree>
    <p:extLst>
      <p:ext uri="{BB962C8B-B14F-4D97-AF65-F5344CB8AC3E}">
        <p14:creationId xmlns:p14="http://schemas.microsoft.com/office/powerpoint/2010/main" val="3989083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B082E-AC28-8E9B-8044-7FF0F4759DC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0A2956B-ADF2-7E5A-6B82-5B1359CF756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26D38DD-84AB-D64E-0713-3EF0B2508B22}"/>
              </a:ext>
            </a:extLst>
          </p:cNvPr>
          <p:cNvSpPr>
            <a:spLocks noGrp="1"/>
          </p:cNvSpPr>
          <p:nvPr>
            <p:ph type="dt" sz="half" idx="10"/>
          </p:nvPr>
        </p:nvSpPr>
        <p:spPr/>
        <p:txBody>
          <a:bodyPr/>
          <a:lstStyle/>
          <a:p>
            <a:fld id="{19F99966-1CCB-4C33-8F8D-732C5E461C65}" type="datetimeFigureOut">
              <a:rPr lang="en-US" smtClean="0"/>
              <a:t>2/5/2026</a:t>
            </a:fld>
            <a:endParaRPr lang="en-US" dirty="0"/>
          </a:p>
        </p:txBody>
      </p:sp>
      <p:sp>
        <p:nvSpPr>
          <p:cNvPr id="5" name="Footer Placeholder 4">
            <a:extLst>
              <a:ext uri="{FF2B5EF4-FFF2-40B4-BE49-F238E27FC236}">
                <a16:creationId xmlns:a16="http://schemas.microsoft.com/office/drawing/2014/main" id="{FA1252DC-9308-31D5-B455-8013A90CDF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279245-72DA-02C2-7A78-BB7C0E9AA259}"/>
              </a:ext>
            </a:extLst>
          </p:cNvPr>
          <p:cNvSpPr>
            <a:spLocks noGrp="1"/>
          </p:cNvSpPr>
          <p:nvPr>
            <p:ph type="sldNum" sz="quarter" idx="12"/>
          </p:nvPr>
        </p:nvSpPr>
        <p:spPr/>
        <p:txBody>
          <a:bodyPr/>
          <a:lstStyle/>
          <a:p>
            <a:fld id="{B3E3305C-2F7A-40FC-815B-CCBE0DC91351}" type="slidenum">
              <a:rPr lang="en-US" smtClean="0"/>
              <a:t>‹#›</a:t>
            </a:fld>
            <a:endParaRPr lang="en-US" dirty="0"/>
          </a:p>
        </p:txBody>
      </p:sp>
    </p:spTree>
    <p:extLst>
      <p:ext uri="{BB962C8B-B14F-4D97-AF65-F5344CB8AC3E}">
        <p14:creationId xmlns:p14="http://schemas.microsoft.com/office/powerpoint/2010/main" val="3546137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200AF-8EE2-011C-4F33-91D4E7D757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54739-61F6-6F0A-2AA3-04972C2274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21016-CC3A-D1FB-2E13-B7A59FD4F592}"/>
              </a:ext>
            </a:extLst>
          </p:cNvPr>
          <p:cNvSpPr>
            <a:spLocks noGrp="1"/>
          </p:cNvSpPr>
          <p:nvPr>
            <p:ph type="dt" sz="half" idx="10"/>
          </p:nvPr>
        </p:nvSpPr>
        <p:spPr/>
        <p:txBody>
          <a:bodyPr/>
          <a:lstStyle/>
          <a:p>
            <a:fld id="{19F99966-1CCB-4C33-8F8D-732C5E461C65}" type="datetimeFigureOut">
              <a:rPr lang="en-US" smtClean="0"/>
              <a:t>2/5/2026</a:t>
            </a:fld>
            <a:endParaRPr lang="en-US" dirty="0"/>
          </a:p>
        </p:txBody>
      </p:sp>
      <p:sp>
        <p:nvSpPr>
          <p:cNvPr id="5" name="Footer Placeholder 4">
            <a:extLst>
              <a:ext uri="{FF2B5EF4-FFF2-40B4-BE49-F238E27FC236}">
                <a16:creationId xmlns:a16="http://schemas.microsoft.com/office/drawing/2014/main" id="{B0FA8828-4CD2-6839-01D8-EFEA47E2E8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C45448-A43E-A993-B8E5-2054C4673503}"/>
              </a:ext>
            </a:extLst>
          </p:cNvPr>
          <p:cNvSpPr>
            <a:spLocks noGrp="1"/>
          </p:cNvSpPr>
          <p:nvPr>
            <p:ph type="sldNum" sz="quarter" idx="12"/>
          </p:nvPr>
        </p:nvSpPr>
        <p:spPr/>
        <p:txBody>
          <a:bodyPr/>
          <a:lstStyle/>
          <a:p>
            <a:fld id="{B3E3305C-2F7A-40FC-815B-CCBE0DC91351}" type="slidenum">
              <a:rPr lang="en-US" smtClean="0"/>
              <a:t>‹#›</a:t>
            </a:fld>
            <a:endParaRPr lang="en-US" dirty="0"/>
          </a:p>
        </p:txBody>
      </p:sp>
    </p:spTree>
    <p:extLst>
      <p:ext uri="{BB962C8B-B14F-4D97-AF65-F5344CB8AC3E}">
        <p14:creationId xmlns:p14="http://schemas.microsoft.com/office/powerpoint/2010/main" val="3765548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551CD4-6FD2-CC76-0AB6-7915854EBEB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C08395-8D79-54A0-3DDD-93EC244F982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DECD7B-8B01-B22A-25F7-FBA275EAD238}"/>
              </a:ext>
            </a:extLst>
          </p:cNvPr>
          <p:cNvSpPr>
            <a:spLocks noGrp="1"/>
          </p:cNvSpPr>
          <p:nvPr>
            <p:ph type="dt" sz="half" idx="10"/>
          </p:nvPr>
        </p:nvSpPr>
        <p:spPr/>
        <p:txBody>
          <a:bodyPr/>
          <a:lstStyle/>
          <a:p>
            <a:fld id="{19F99966-1CCB-4C33-8F8D-732C5E461C65}" type="datetimeFigureOut">
              <a:rPr lang="en-US" smtClean="0"/>
              <a:t>2/5/2026</a:t>
            </a:fld>
            <a:endParaRPr lang="en-US" dirty="0"/>
          </a:p>
        </p:txBody>
      </p:sp>
      <p:sp>
        <p:nvSpPr>
          <p:cNvPr id="5" name="Footer Placeholder 4">
            <a:extLst>
              <a:ext uri="{FF2B5EF4-FFF2-40B4-BE49-F238E27FC236}">
                <a16:creationId xmlns:a16="http://schemas.microsoft.com/office/drawing/2014/main" id="{444B7FDB-1163-F5BE-1891-B3927A833B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FEC7D6-3632-F0EB-BEB4-63D48A6F91EC}"/>
              </a:ext>
            </a:extLst>
          </p:cNvPr>
          <p:cNvSpPr>
            <a:spLocks noGrp="1"/>
          </p:cNvSpPr>
          <p:nvPr>
            <p:ph type="sldNum" sz="quarter" idx="12"/>
          </p:nvPr>
        </p:nvSpPr>
        <p:spPr/>
        <p:txBody>
          <a:bodyPr/>
          <a:lstStyle/>
          <a:p>
            <a:fld id="{B3E3305C-2F7A-40FC-815B-CCBE0DC91351}" type="slidenum">
              <a:rPr lang="en-US" smtClean="0"/>
              <a:t>‹#›</a:t>
            </a:fld>
            <a:endParaRPr lang="en-US" dirty="0"/>
          </a:p>
        </p:txBody>
      </p:sp>
    </p:spTree>
    <p:extLst>
      <p:ext uri="{BB962C8B-B14F-4D97-AF65-F5344CB8AC3E}">
        <p14:creationId xmlns:p14="http://schemas.microsoft.com/office/powerpoint/2010/main" val="2973942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9F99966-1CCB-4C33-8F8D-732C5E461C65}" type="datetimeFigureOut">
              <a:rPr lang="en-US" smtClean="0"/>
              <a:t>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E3305C-2F7A-40FC-815B-CCBE0DC91351}" type="slidenum">
              <a:rPr lang="en-US" smtClean="0"/>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5289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A986-29C2-BDD7-EAE3-8B3781B409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BDE991-9721-5599-F189-7389F4B624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CAACE-86E4-2445-854A-6C2D30D367AF}"/>
              </a:ext>
            </a:extLst>
          </p:cNvPr>
          <p:cNvSpPr>
            <a:spLocks noGrp="1"/>
          </p:cNvSpPr>
          <p:nvPr>
            <p:ph type="dt" sz="half" idx="10"/>
          </p:nvPr>
        </p:nvSpPr>
        <p:spPr/>
        <p:txBody>
          <a:bodyPr/>
          <a:lstStyle/>
          <a:p>
            <a:fld id="{19F99966-1CCB-4C33-8F8D-732C5E461C65}" type="datetimeFigureOut">
              <a:rPr lang="en-US" smtClean="0"/>
              <a:t>2/5/2026</a:t>
            </a:fld>
            <a:endParaRPr lang="en-US" dirty="0"/>
          </a:p>
        </p:txBody>
      </p:sp>
      <p:sp>
        <p:nvSpPr>
          <p:cNvPr id="5" name="Footer Placeholder 4">
            <a:extLst>
              <a:ext uri="{FF2B5EF4-FFF2-40B4-BE49-F238E27FC236}">
                <a16:creationId xmlns:a16="http://schemas.microsoft.com/office/drawing/2014/main" id="{52434CEE-6311-00A8-441A-8E9B6D0B27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0F8500-F554-CAD3-88FD-D92BA697CC51}"/>
              </a:ext>
            </a:extLst>
          </p:cNvPr>
          <p:cNvSpPr>
            <a:spLocks noGrp="1"/>
          </p:cNvSpPr>
          <p:nvPr>
            <p:ph type="sldNum" sz="quarter" idx="12"/>
          </p:nvPr>
        </p:nvSpPr>
        <p:spPr/>
        <p:txBody>
          <a:bodyPr/>
          <a:lstStyle/>
          <a:p>
            <a:fld id="{B3E3305C-2F7A-40FC-815B-CCBE0DC91351}" type="slidenum">
              <a:rPr lang="en-US" smtClean="0"/>
              <a:t>‹#›</a:t>
            </a:fld>
            <a:endParaRPr lang="en-US" dirty="0"/>
          </a:p>
        </p:txBody>
      </p:sp>
    </p:spTree>
    <p:extLst>
      <p:ext uri="{BB962C8B-B14F-4D97-AF65-F5344CB8AC3E}">
        <p14:creationId xmlns:p14="http://schemas.microsoft.com/office/powerpoint/2010/main" val="503684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41843-F32A-E1DE-7DA1-D6756102251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BB2030C-08FA-AB8F-0E9E-1B8F03784C15}"/>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E1B0BE-8323-897E-4EDF-D0B24FB6B7F6}"/>
              </a:ext>
            </a:extLst>
          </p:cNvPr>
          <p:cNvSpPr>
            <a:spLocks noGrp="1"/>
          </p:cNvSpPr>
          <p:nvPr>
            <p:ph type="dt" sz="half" idx="10"/>
          </p:nvPr>
        </p:nvSpPr>
        <p:spPr/>
        <p:txBody>
          <a:bodyPr/>
          <a:lstStyle/>
          <a:p>
            <a:fld id="{19F99966-1CCB-4C33-8F8D-732C5E461C65}" type="datetimeFigureOut">
              <a:rPr lang="en-US" smtClean="0"/>
              <a:t>2/5/2026</a:t>
            </a:fld>
            <a:endParaRPr lang="en-US" dirty="0"/>
          </a:p>
        </p:txBody>
      </p:sp>
      <p:sp>
        <p:nvSpPr>
          <p:cNvPr id="5" name="Footer Placeholder 4">
            <a:extLst>
              <a:ext uri="{FF2B5EF4-FFF2-40B4-BE49-F238E27FC236}">
                <a16:creationId xmlns:a16="http://schemas.microsoft.com/office/drawing/2014/main" id="{8DC89F2F-5629-CD96-84D0-704EB3079A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585AA5-A0AE-794D-7FC2-A16D7F777AD8}"/>
              </a:ext>
            </a:extLst>
          </p:cNvPr>
          <p:cNvSpPr>
            <a:spLocks noGrp="1"/>
          </p:cNvSpPr>
          <p:nvPr>
            <p:ph type="sldNum" sz="quarter" idx="12"/>
          </p:nvPr>
        </p:nvSpPr>
        <p:spPr/>
        <p:txBody>
          <a:bodyPr/>
          <a:lstStyle/>
          <a:p>
            <a:fld id="{B3E3305C-2F7A-40FC-815B-CCBE0DC91351}" type="slidenum">
              <a:rPr lang="en-US" smtClean="0"/>
              <a:t>‹#›</a:t>
            </a:fld>
            <a:endParaRPr lang="en-US" dirty="0"/>
          </a:p>
        </p:txBody>
      </p:sp>
    </p:spTree>
    <p:extLst>
      <p:ext uri="{BB962C8B-B14F-4D97-AF65-F5344CB8AC3E}">
        <p14:creationId xmlns:p14="http://schemas.microsoft.com/office/powerpoint/2010/main" val="2448510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D379A-390F-4A02-85AE-7B8BCE73CC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C5880-6FC5-2995-2EF6-68A9A96EAF8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5F825F-6CAE-50B7-5AE1-8565CD9F73E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9DFC23-DD3C-F942-47B5-5EB0279B95FE}"/>
              </a:ext>
            </a:extLst>
          </p:cNvPr>
          <p:cNvSpPr>
            <a:spLocks noGrp="1"/>
          </p:cNvSpPr>
          <p:nvPr>
            <p:ph type="dt" sz="half" idx="10"/>
          </p:nvPr>
        </p:nvSpPr>
        <p:spPr/>
        <p:txBody>
          <a:bodyPr/>
          <a:lstStyle/>
          <a:p>
            <a:fld id="{19F99966-1CCB-4C33-8F8D-732C5E461C65}" type="datetimeFigureOut">
              <a:rPr lang="en-US" smtClean="0"/>
              <a:t>2/5/2026</a:t>
            </a:fld>
            <a:endParaRPr lang="en-US" dirty="0"/>
          </a:p>
        </p:txBody>
      </p:sp>
      <p:sp>
        <p:nvSpPr>
          <p:cNvPr id="6" name="Footer Placeholder 5">
            <a:extLst>
              <a:ext uri="{FF2B5EF4-FFF2-40B4-BE49-F238E27FC236}">
                <a16:creationId xmlns:a16="http://schemas.microsoft.com/office/drawing/2014/main" id="{BFD79083-ABDB-5253-8972-063F6E3919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645555-60D2-BD47-09F3-87B7A76BCF7F}"/>
              </a:ext>
            </a:extLst>
          </p:cNvPr>
          <p:cNvSpPr>
            <a:spLocks noGrp="1"/>
          </p:cNvSpPr>
          <p:nvPr>
            <p:ph type="sldNum" sz="quarter" idx="12"/>
          </p:nvPr>
        </p:nvSpPr>
        <p:spPr/>
        <p:txBody>
          <a:bodyPr/>
          <a:lstStyle/>
          <a:p>
            <a:fld id="{B3E3305C-2F7A-40FC-815B-CCBE0DC91351}" type="slidenum">
              <a:rPr lang="en-US" smtClean="0"/>
              <a:t>‹#›</a:t>
            </a:fld>
            <a:endParaRPr lang="en-US" dirty="0"/>
          </a:p>
        </p:txBody>
      </p:sp>
    </p:spTree>
    <p:extLst>
      <p:ext uri="{BB962C8B-B14F-4D97-AF65-F5344CB8AC3E}">
        <p14:creationId xmlns:p14="http://schemas.microsoft.com/office/powerpoint/2010/main" val="121710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B02CD-F6BE-6675-2113-4DB80400376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1787FD-F1A4-EBBA-58D5-8906BA51433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D5A4C35-2114-C0DD-52F4-49FCE741702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7DA180-6906-4C20-4C71-77FB268393C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2A7DF21-EEAA-30BD-1BEC-2313D1E2DB8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1A3DE4-8F4F-AF71-1197-72F4D1D6D88D}"/>
              </a:ext>
            </a:extLst>
          </p:cNvPr>
          <p:cNvSpPr>
            <a:spLocks noGrp="1"/>
          </p:cNvSpPr>
          <p:nvPr>
            <p:ph type="dt" sz="half" idx="10"/>
          </p:nvPr>
        </p:nvSpPr>
        <p:spPr/>
        <p:txBody>
          <a:bodyPr/>
          <a:lstStyle/>
          <a:p>
            <a:fld id="{19F99966-1CCB-4C33-8F8D-732C5E461C65}" type="datetimeFigureOut">
              <a:rPr lang="en-US" smtClean="0"/>
              <a:t>2/5/2026</a:t>
            </a:fld>
            <a:endParaRPr lang="en-US" dirty="0"/>
          </a:p>
        </p:txBody>
      </p:sp>
      <p:sp>
        <p:nvSpPr>
          <p:cNvPr id="8" name="Footer Placeholder 7">
            <a:extLst>
              <a:ext uri="{FF2B5EF4-FFF2-40B4-BE49-F238E27FC236}">
                <a16:creationId xmlns:a16="http://schemas.microsoft.com/office/drawing/2014/main" id="{FBAF4306-D3FF-FA31-1BF1-A02360EC626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99D53F6-15CB-BA97-6C3E-639A5F654AAF}"/>
              </a:ext>
            </a:extLst>
          </p:cNvPr>
          <p:cNvSpPr>
            <a:spLocks noGrp="1"/>
          </p:cNvSpPr>
          <p:nvPr>
            <p:ph type="sldNum" sz="quarter" idx="12"/>
          </p:nvPr>
        </p:nvSpPr>
        <p:spPr/>
        <p:txBody>
          <a:bodyPr/>
          <a:lstStyle/>
          <a:p>
            <a:fld id="{B3E3305C-2F7A-40FC-815B-CCBE0DC91351}" type="slidenum">
              <a:rPr lang="en-US" smtClean="0"/>
              <a:t>‹#›</a:t>
            </a:fld>
            <a:endParaRPr lang="en-US" dirty="0"/>
          </a:p>
        </p:txBody>
      </p:sp>
    </p:spTree>
    <p:extLst>
      <p:ext uri="{BB962C8B-B14F-4D97-AF65-F5344CB8AC3E}">
        <p14:creationId xmlns:p14="http://schemas.microsoft.com/office/powerpoint/2010/main" val="314142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B86FC-2D65-D639-9EF3-32F79EA56D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BF294E-E112-C563-5A68-033F3BDA57A1}"/>
              </a:ext>
            </a:extLst>
          </p:cNvPr>
          <p:cNvSpPr>
            <a:spLocks noGrp="1"/>
          </p:cNvSpPr>
          <p:nvPr>
            <p:ph type="dt" sz="half" idx="10"/>
          </p:nvPr>
        </p:nvSpPr>
        <p:spPr/>
        <p:txBody>
          <a:bodyPr/>
          <a:lstStyle/>
          <a:p>
            <a:fld id="{19F99966-1CCB-4C33-8F8D-732C5E461C65}" type="datetimeFigureOut">
              <a:rPr lang="en-US" smtClean="0"/>
              <a:t>2/5/2026</a:t>
            </a:fld>
            <a:endParaRPr lang="en-US" dirty="0"/>
          </a:p>
        </p:txBody>
      </p:sp>
      <p:sp>
        <p:nvSpPr>
          <p:cNvPr id="4" name="Footer Placeholder 3">
            <a:extLst>
              <a:ext uri="{FF2B5EF4-FFF2-40B4-BE49-F238E27FC236}">
                <a16:creationId xmlns:a16="http://schemas.microsoft.com/office/drawing/2014/main" id="{77DC1B28-19AA-25C4-CCE3-771F04F8BDA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303AF19-DF90-DB17-6A15-F666E3165D82}"/>
              </a:ext>
            </a:extLst>
          </p:cNvPr>
          <p:cNvSpPr>
            <a:spLocks noGrp="1"/>
          </p:cNvSpPr>
          <p:nvPr>
            <p:ph type="sldNum" sz="quarter" idx="12"/>
          </p:nvPr>
        </p:nvSpPr>
        <p:spPr/>
        <p:txBody>
          <a:bodyPr/>
          <a:lstStyle/>
          <a:p>
            <a:fld id="{B3E3305C-2F7A-40FC-815B-CCBE0DC91351}" type="slidenum">
              <a:rPr lang="en-US" smtClean="0"/>
              <a:t>‹#›</a:t>
            </a:fld>
            <a:endParaRPr lang="en-US" dirty="0"/>
          </a:p>
        </p:txBody>
      </p:sp>
    </p:spTree>
    <p:extLst>
      <p:ext uri="{BB962C8B-B14F-4D97-AF65-F5344CB8AC3E}">
        <p14:creationId xmlns:p14="http://schemas.microsoft.com/office/powerpoint/2010/main" val="2979942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95B283-B1BD-80D9-BF1A-77C8E5A335B1}"/>
              </a:ext>
            </a:extLst>
          </p:cNvPr>
          <p:cNvSpPr>
            <a:spLocks noGrp="1"/>
          </p:cNvSpPr>
          <p:nvPr>
            <p:ph type="dt" sz="half" idx="10"/>
          </p:nvPr>
        </p:nvSpPr>
        <p:spPr/>
        <p:txBody>
          <a:bodyPr/>
          <a:lstStyle/>
          <a:p>
            <a:fld id="{19F99966-1CCB-4C33-8F8D-732C5E461C65}" type="datetimeFigureOut">
              <a:rPr lang="en-US" smtClean="0"/>
              <a:t>2/5/2026</a:t>
            </a:fld>
            <a:endParaRPr lang="en-US" dirty="0"/>
          </a:p>
        </p:txBody>
      </p:sp>
      <p:sp>
        <p:nvSpPr>
          <p:cNvPr id="3" name="Footer Placeholder 2">
            <a:extLst>
              <a:ext uri="{FF2B5EF4-FFF2-40B4-BE49-F238E27FC236}">
                <a16:creationId xmlns:a16="http://schemas.microsoft.com/office/drawing/2014/main" id="{4051356D-0BB0-033D-34F2-7482318BF6D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610ED18-6635-A50C-B919-A6673CE60FCB}"/>
              </a:ext>
            </a:extLst>
          </p:cNvPr>
          <p:cNvSpPr>
            <a:spLocks noGrp="1"/>
          </p:cNvSpPr>
          <p:nvPr>
            <p:ph type="sldNum" sz="quarter" idx="12"/>
          </p:nvPr>
        </p:nvSpPr>
        <p:spPr/>
        <p:txBody>
          <a:bodyPr/>
          <a:lstStyle/>
          <a:p>
            <a:fld id="{B3E3305C-2F7A-40FC-815B-CCBE0DC91351}" type="slidenum">
              <a:rPr lang="en-US" smtClean="0"/>
              <a:t>‹#›</a:t>
            </a:fld>
            <a:endParaRPr lang="en-US" dirty="0"/>
          </a:p>
        </p:txBody>
      </p:sp>
    </p:spTree>
    <p:extLst>
      <p:ext uri="{BB962C8B-B14F-4D97-AF65-F5344CB8AC3E}">
        <p14:creationId xmlns:p14="http://schemas.microsoft.com/office/powerpoint/2010/main" val="391092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3E60-ED42-F963-75C3-5F3AAC08D22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8C71320-8389-3866-7BF7-786A70FD6AE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7D2DDA-3892-6FA3-E12B-29A221F50E1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7A3CE06-D9BA-F6F0-F6DC-F4084144E1AD}"/>
              </a:ext>
            </a:extLst>
          </p:cNvPr>
          <p:cNvSpPr>
            <a:spLocks noGrp="1"/>
          </p:cNvSpPr>
          <p:nvPr>
            <p:ph type="dt" sz="half" idx="10"/>
          </p:nvPr>
        </p:nvSpPr>
        <p:spPr/>
        <p:txBody>
          <a:bodyPr/>
          <a:lstStyle/>
          <a:p>
            <a:fld id="{19F99966-1CCB-4C33-8F8D-732C5E461C65}" type="datetimeFigureOut">
              <a:rPr lang="en-US" smtClean="0"/>
              <a:t>2/5/2026</a:t>
            </a:fld>
            <a:endParaRPr lang="en-US" dirty="0"/>
          </a:p>
        </p:txBody>
      </p:sp>
      <p:sp>
        <p:nvSpPr>
          <p:cNvPr id="6" name="Footer Placeholder 5">
            <a:extLst>
              <a:ext uri="{FF2B5EF4-FFF2-40B4-BE49-F238E27FC236}">
                <a16:creationId xmlns:a16="http://schemas.microsoft.com/office/drawing/2014/main" id="{9B20B08A-2F5A-BF3E-B001-0E774849F1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FC390E-323C-6478-2503-EC1D2D96E4BE}"/>
              </a:ext>
            </a:extLst>
          </p:cNvPr>
          <p:cNvSpPr>
            <a:spLocks noGrp="1"/>
          </p:cNvSpPr>
          <p:nvPr>
            <p:ph type="sldNum" sz="quarter" idx="12"/>
          </p:nvPr>
        </p:nvSpPr>
        <p:spPr/>
        <p:txBody>
          <a:bodyPr/>
          <a:lstStyle/>
          <a:p>
            <a:fld id="{B3E3305C-2F7A-40FC-815B-CCBE0DC91351}" type="slidenum">
              <a:rPr lang="en-US" smtClean="0"/>
              <a:t>‹#›</a:t>
            </a:fld>
            <a:endParaRPr lang="en-US" dirty="0"/>
          </a:p>
        </p:txBody>
      </p:sp>
    </p:spTree>
    <p:extLst>
      <p:ext uri="{BB962C8B-B14F-4D97-AF65-F5344CB8AC3E}">
        <p14:creationId xmlns:p14="http://schemas.microsoft.com/office/powerpoint/2010/main" val="61081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AF4C-6D81-F379-ABAA-ED595F9FE78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6BFBE77-2C18-0359-D1E0-69881DC2B4D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3728FD0-64D7-A359-FAED-72AF0B85EA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E2CDA10-8996-E555-95DE-4212A915E617}"/>
              </a:ext>
            </a:extLst>
          </p:cNvPr>
          <p:cNvSpPr>
            <a:spLocks noGrp="1"/>
          </p:cNvSpPr>
          <p:nvPr>
            <p:ph type="dt" sz="half" idx="10"/>
          </p:nvPr>
        </p:nvSpPr>
        <p:spPr/>
        <p:txBody>
          <a:bodyPr/>
          <a:lstStyle/>
          <a:p>
            <a:fld id="{19F99966-1CCB-4C33-8F8D-732C5E461C65}" type="datetimeFigureOut">
              <a:rPr lang="en-US" smtClean="0"/>
              <a:t>2/5/2026</a:t>
            </a:fld>
            <a:endParaRPr lang="en-US" dirty="0"/>
          </a:p>
        </p:txBody>
      </p:sp>
      <p:sp>
        <p:nvSpPr>
          <p:cNvPr id="6" name="Footer Placeholder 5">
            <a:extLst>
              <a:ext uri="{FF2B5EF4-FFF2-40B4-BE49-F238E27FC236}">
                <a16:creationId xmlns:a16="http://schemas.microsoft.com/office/drawing/2014/main" id="{72CC9843-9B55-DC28-904D-BAF1296FE9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C1CAA0-0BA8-4C73-A749-4383ED136ED4}"/>
              </a:ext>
            </a:extLst>
          </p:cNvPr>
          <p:cNvSpPr>
            <a:spLocks noGrp="1"/>
          </p:cNvSpPr>
          <p:nvPr>
            <p:ph type="sldNum" sz="quarter" idx="12"/>
          </p:nvPr>
        </p:nvSpPr>
        <p:spPr/>
        <p:txBody>
          <a:bodyPr/>
          <a:lstStyle/>
          <a:p>
            <a:fld id="{B3E3305C-2F7A-40FC-815B-CCBE0DC91351}" type="slidenum">
              <a:rPr lang="en-US" smtClean="0"/>
              <a:t>‹#›</a:t>
            </a:fld>
            <a:endParaRPr lang="en-US" dirty="0"/>
          </a:p>
        </p:txBody>
      </p:sp>
    </p:spTree>
    <p:extLst>
      <p:ext uri="{BB962C8B-B14F-4D97-AF65-F5344CB8AC3E}">
        <p14:creationId xmlns:p14="http://schemas.microsoft.com/office/powerpoint/2010/main" val="323269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7D71C-89BA-E9CC-E75B-E55BD5782F0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4495F2-0BC0-57E8-4566-F87D51C9A50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ADB7ED-8DA0-E547-F438-0A47B223310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19F99966-1CCB-4C33-8F8D-732C5E461C65}" type="datetimeFigureOut">
              <a:rPr lang="en-US" smtClean="0"/>
              <a:t>2/5/2026</a:t>
            </a:fld>
            <a:endParaRPr lang="en-US" dirty="0"/>
          </a:p>
        </p:txBody>
      </p:sp>
      <p:sp>
        <p:nvSpPr>
          <p:cNvPr id="5" name="Footer Placeholder 4">
            <a:extLst>
              <a:ext uri="{FF2B5EF4-FFF2-40B4-BE49-F238E27FC236}">
                <a16:creationId xmlns:a16="http://schemas.microsoft.com/office/drawing/2014/main" id="{9CE56929-E81B-BFFD-2A28-79FEDD61288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8E581F8B-5A9F-490E-E7A0-A40EA631A5D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3E3305C-2F7A-40FC-815B-CCBE0DC91351}" type="slidenum">
              <a:rPr lang="en-US" smtClean="0"/>
              <a:t>‹#›</a:t>
            </a:fld>
            <a:endParaRPr lang="en-US" dirty="0"/>
          </a:p>
        </p:txBody>
      </p:sp>
    </p:spTree>
    <p:extLst>
      <p:ext uri="{BB962C8B-B14F-4D97-AF65-F5344CB8AC3E}">
        <p14:creationId xmlns:p14="http://schemas.microsoft.com/office/powerpoint/2010/main" val="3163880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3" Type="http://schemas.openxmlformats.org/officeDocument/2006/relationships/hyperlink" Target="https://sdlegislature.gov/Statutes/Codified_Laws/DisplayStatute.aspx?Type=Statute&amp;Statute=9-18-1" TargetMode="External"/><Relationship Id="rId2" Type="http://schemas.openxmlformats.org/officeDocument/2006/relationships/hyperlink" Target="https://sdlegislature.gov/Statutes/Codified_Laws/DisplayStatute.aspx?Type=Statute&amp;Statute=9-18-1.1" TargetMode="Externa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5800"/>
            <a:ext cx="7315200" cy="838200"/>
          </a:xfrm>
        </p:spPr>
        <p:txBody>
          <a:bodyPr>
            <a:normAutofit fontScale="90000"/>
          </a:bodyPr>
          <a:lstStyle/>
          <a:p>
            <a:r>
              <a:rPr lang="en-US" sz="4800" dirty="0">
                <a:solidFill>
                  <a:schemeClr val="tx2"/>
                </a:solidFill>
                <a:latin typeface="Georgia" panose="02040502050405020303" pitchFamily="18" charset="0"/>
                <a:cs typeface="Times New Roman" panose="02020603050405020304" pitchFamily="18" charset="0"/>
              </a:rPr>
              <a:t>Open Meetings Presentation</a:t>
            </a:r>
          </a:p>
        </p:txBody>
      </p:sp>
      <p:sp>
        <p:nvSpPr>
          <p:cNvPr id="3" name="Subtitle 2"/>
          <p:cNvSpPr>
            <a:spLocks noGrp="1"/>
          </p:cNvSpPr>
          <p:nvPr>
            <p:ph type="subTitle" idx="1"/>
          </p:nvPr>
        </p:nvSpPr>
        <p:spPr>
          <a:xfrm>
            <a:off x="1371600" y="4654296"/>
            <a:ext cx="6400800" cy="1752600"/>
          </a:xfrm>
        </p:spPr>
        <p:txBody>
          <a:bodyPr>
            <a:normAutofit/>
          </a:bodyPr>
          <a:lstStyle/>
          <a:p>
            <a:r>
              <a:rPr dirty="0"/>
              <a:t>Dated </a:t>
            </a:r>
            <a:r>
              <a:rPr lang="en-US" dirty="0"/>
              <a:t>2/3/26</a:t>
            </a:r>
            <a:endParaRPr dirty="0"/>
          </a:p>
          <a:p>
            <a:r>
              <a:rPr dirty="0"/>
              <a:t>Scott James</a:t>
            </a:r>
          </a:p>
          <a:p>
            <a:r>
              <a:rPr lang="en-US" dirty="0"/>
              <a:t>Town Attorney</a:t>
            </a:r>
            <a:endParaRPr dirty="0"/>
          </a:p>
          <a:p>
            <a:endParaRPr dirty="0"/>
          </a:p>
        </p:txBody>
      </p:sp>
      <p:pic>
        <p:nvPicPr>
          <p:cNvPr id="6" name="Picture 5">
            <a:extLst>
              <a:ext uri="{FF2B5EF4-FFF2-40B4-BE49-F238E27FC236}">
                <a16:creationId xmlns:a16="http://schemas.microsoft.com/office/drawing/2014/main" id="{9A92AB21-73B6-1B3E-EA06-61E8AE432B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997" y="2092253"/>
            <a:ext cx="2286005" cy="1944628"/>
          </a:xfrm>
          <a:prstGeom prst="rect">
            <a:avLst/>
          </a:prstGeom>
        </p:spPr>
      </p:pic>
    </p:spTree>
    <p:extLst>
      <p:ext uri="{BB962C8B-B14F-4D97-AF65-F5344CB8AC3E}">
        <p14:creationId xmlns:p14="http://schemas.microsoft.com/office/powerpoint/2010/main" val="33674064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CDB34E-3E2E-A030-7A26-F520F9E70491}"/>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F707D1-08CC-2621-8380-150C48794013}"/>
              </a:ext>
            </a:extLst>
          </p:cNvPr>
          <p:cNvSpPr>
            <a:spLocks noGrp="1"/>
          </p:cNvSpPr>
          <p:nvPr>
            <p:ph type="title"/>
          </p:nvPr>
        </p:nvSpPr>
        <p:spPr>
          <a:xfrm>
            <a:off x="429369" y="238539"/>
            <a:ext cx="8263890" cy="1434415"/>
          </a:xfrm>
        </p:spPr>
        <p:txBody>
          <a:bodyPr anchor="b">
            <a:normAutofit/>
          </a:bodyPr>
          <a:lstStyle/>
          <a:p>
            <a:r>
              <a:rPr lang="en-US" sz="4700"/>
              <a:t>Email/text violations</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sX0" fmla="*/ 0 w 8229600"/>
              <a:gd name="csY0" fmla="*/ 0 h 18288"/>
              <a:gd name="csX1" fmla="*/ 521208 w 8229600"/>
              <a:gd name="csY1" fmla="*/ 0 h 18288"/>
              <a:gd name="csX2" fmla="*/ 1371600 w 8229600"/>
              <a:gd name="csY2" fmla="*/ 0 h 18288"/>
              <a:gd name="csX3" fmla="*/ 2221992 w 8229600"/>
              <a:gd name="csY3" fmla="*/ 0 h 18288"/>
              <a:gd name="csX4" fmla="*/ 3072384 w 8229600"/>
              <a:gd name="csY4" fmla="*/ 0 h 18288"/>
              <a:gd name="csX5" fmla="*/ 3511296 w 8229600"/>
              <a:gd name="csY5" fmla="*/ 0 h 18288"/>
              <a:gd name="csX6" fmla="*/ 4114800 w 8229600"/>
              <a:gd name="csY6" fmla="*/ 0 h 18288"/>
              <a:gd name="csX7" fmla="*/ 4553712 w 8229600"/>
              <a:gd name="csY7" fmla="*/ 0 h 18288"/>
              <a:gd name="csX8" fmla="*/ 5239512 w 8229600"/>
              <a:gd name="csY8" fmla="*/ 0 h 18288"/>
              <a:gd name="csX9" fmla="*/ 5843016 w 8229600"/>
              <a:gd name="csY9" fmla="*/ 0 h 18288"/>
              <a:gd name="csX10" fmla="*/ 6611112 w 8229600"/>
              <a:gd name="csY10" fmla="*/ 0 h 18288"/>
              <a:gd name="csX11" fmla="*/ 7461504 w 8229600"/>
              <a:gd name="csY11" fmla="*/ 0 h 18288"/>
              <a:gd name="csX12" fmla="*/ 8229600 w 8229600"/>
              <a:gd name="csY12" fmla="*/ 0 h 18288"/>
              <a:gd name="csX13" fmla="*/ 8229600 w 8229600"/>
              <a:gd name="csY13" fmla="*/ 18288 h 18288"/>
              <a:gd name="csX14" fmla="*/ 7461504 w 8229600"/>
              <a:gd name="csY14" fmla="*/ 18288 h 18288"/>
              <a:gd name="csX15" fmla="*/ 6940296 w 8229600"/>
              <a:gd name="csY15" fmla="*/ 18288 h 18288"/>
              <a:gd name="csX16" fmla="*/ 6419088 w 8229600"/>
              <a:gd name="csY16" fmla="*/ 18288 h 18288"/>
              <a:gd name="csX17" fmla="*/ 5650992 w 8229600"/>
              <a:gd name="csY17" fmla="*/ 18288 h 18288"/>
              <a:gd name="csX18" fmla="*/ 5129784 w 8229600"/>
              <a:gd name="csY18" fmla="*/ 18288 h 18288"/>
              <a:gd name="csX19" fmla="*/ 4690872 w 8229600"/>
              <a:gd name="csY19" fmla="*/ 18288 h 18288"/>
              <a:gd name="csX20" fmla="*/ 4087368 w 8229600"/>
              <a:gd name="csY20" fmla="*/ 18288 h 18288"/>
              <a:gd name="csX21" fmla="*/ 3401568 w 8229600"/>
              <a:gd name="csY21" fmla="*/ 18288 h 18288"/>
              <a:gd name="csX22" fmla="*/ 2798064 w 8229600"/>
              <a:gd name="csY22" fmla="*/ 18288 h 18288"/>
              <a:gd name="csX23" fmla="*/ 2276856 w 8229600"/>
              <a:gd name="csY23" fmla="*/ 18288 h 18288"/>
              <a:gd name="csX24" fmla="*/ 1426464 w 8229600"/>
              <a:gd name="csY24" fmla="*/ 18288 h 18288"/>
              <a:gd name="csX25" fmla="*/ 740664 w 8229600"/>
              <a:gd name="csY25" fmla="*/ 18288 h 18288"/>
              <a:gd name="csX26" fmla="*/ 0 w 8229600"/>
              <a:gd name="csY26" fmla="*/ 18288 h 18288"/>
              <a:gd name="csX27" fmla="*/ 0 w 8229600"/>
              <a:gd name="csY2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98CD708E-3E1F-AA93-4DC6-C8FC9A1A94DF}"/>
              </a:ext>
            </a:extLst>
          </p:cNvPr>
          <p:cNvSpPr>
            <a:spLocks noGrp="1" noChangeArrowheads="1"/>
          </p:cNvSpPr>
          <p:nvPr>
            <p:ph sz="quarter" idx="13"/>
          </p:nvPr>
        </p:nvSpPr>
        <p:spPr bwMode="auto">
          <a:xfrm>
            <a:off x="429369" y="2071316"/>
            <a:ext cx="5035164" cy="411917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1600" b="1" i="0" u="none" strike="noStrike" cap="none" normalizeH="0" baseline="0">
                <a:ln>
                  <a:noFill/>
                </a:ln>
                <a:effectLst/>
                <a:latin typeface="Google Sans"/>
              </a:rPr>
              <a:t>Example 2: The "Hub and Spoke" (Indirect Serial Meeting)</a:t>
            </a:r>
            <a:endParaRPr kumimoji="0" lang="en-US" altLang="en-US" sz="1600" b="0" i="0" u="none" strike="noStrike" cap="none" normalizeH="0" baseline="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600" b="0" i="0" u="none" strike="noStrike" cap="none" normalizeH="0" baseline="0">
                <a:ln>
                  <a:noFill/>
                </a:ln>
                <a:effectLst/>
                <a:latin typeface="Google Sans"/>
              </a:rPr>
              <a:t>This is a more subtle violation where one person (the "hub") communicates with several others (the "spokes") individually, passing information along until a quorum has discussed it. </a:t>
            </a:r>
            <a:endParaRPr kumimoji="0" lang="en-US" altLang="en-US" sz="1600" b="0" i="0" u="none" strike="noStrike" cap="none" normalizeH="0" baseline="0">
              <a:ln>
                <a:noFill/>
              </a:ln>
              <a:effectLst/>
            </a:endParaRPr>
          </a:p>
          <a:p>
            <a:pPr marL="0" marR="0" lvl="0" indent="0" defTabSz="914400" rtl="0" eaLnBrk="0" fontAlgn="base" latinLnBrk="0" hangingPunct="0">
              <a:spcBef>
                <a:spcPct val="0"/>
              </a:spcBef>
              <a:spcAft>
                <a:spcPts val="600"/>
              </a:spcAft>
              <a:buClrTx/>
              <a:buSzTx/>
              <a:buFontTx/>
              <a:buChar char="•"/>
              <a:tabLst/>
            </a:pPr>
            <a:r>
              <a:rPr kumimoji="0" lang="en-US" altLang="en-US" sz="1600" b="1" i="0" u="none" strike="noStrike" cap="none" normalizeH="0" baseline="0">
                <a:ln>
                  <a:noFill/>
                </a:ln>
                <a:effectLst/>
                <a:latin typeface="Google Sans"/>
              </a:rPr>
              <a:t>Email 1 (Member A to Member B):</a:t>
            </a:r>
            <a:r>
              <a:rPr kumimoji="0" lang="en-US" altLang="en-US" sz="1600" b="0" i="0" u="none" strike="noStrike" cap="none" normalizeH="0" baseline="0">
                <a:ln>
                  <a:noFill/>
                </a:ln>
                <a:effectLst/>
                <a:latin typeface="Google Sans"/>
              </a:rPr>
              <a:t> "I’m not sure about the budget proposal. I think we should cut the education funding."</a:t>
            </a:r>
          </a:p>
          <a:p>
            <a:pPr marL="0" marR="0" lvl="0" indent="0" defTabSz="914400" rtl="0" eaLnBrk="0" fontAlgn="base" latinLnBrk="0" hangingPunct="0">
              <a:spcBef>
                <a:spcPct val="0"/>
              </a:spcBef>
              <a:spcAft>
                <a:spcPts val="600"/>
              </a:spcAft>
              <a:buClrTx/>
              <a:buSzTx/>
              <a:buFontTx/>
              <a:buChar char="•"/>
              <a:tabLst/>
            </a:pPr>
            <a:r>
              <a:rPr kumimoji="0" lang="en-US" altLang="en-US" sz="1600" b="1" i="0" u="none" strike="noStrike" cap="none" normalizeH="0" baseline="0">
                <a:ln>
                  <a:noFill/>
                </a:ln>
                <a:effectLst/>
                <a:latin typeface="Google Sans"/>
              </a:rPr>
              <a:t>Email 2 (Member B to Member C):</a:t>
            </a:r>
            <a:r>
              <a:rPr kumimoji="0" lang="en-US" altLang="en-US" sz="1600" b="0" i="0" u="none" strike="noStrike" cap="none" normalizeH="0" baseline="0">
                <a:ln>
                  <a:noFill/>
                </a:ln>
                <a:effectLst/>
                <a:latin typeface="Google Sans"/>
              </a:rPr>
              <a:t> "Just spoke with A, they want to cut education funding. I think I agree."</a:t>
            </a:r>
          </a:p>
          <a:p>
            <a:pPr marL="0" marR="0" lvl="0" indent="0" defTabSz="914400" rtl="0" eaLnBrk="0" fontAlgn="base" latinLnBrk="0" hangingPunct="0">
              <a:spcBef>
                <a:spcPct val="0"/>
              </a:spcBef>
              <a:spcAft>
                <a:spcPts val="600"/>
              </a:spcAft>
              <a:buClrTx/>
              <a:buSzTx/>
              <a:buFontTx/>
              <a:buChar char="•"/>
              <a:tabLst/>
            </a:pPr>
            <a:r>
              <a:rPr kumimoji="0" lang="en-US" altLang="en-US" sz="1600" b="1" i="0" u="none" strike="noStrike" cap="none" normalizeH="0" baseline="0">
                <a:ln>
                  <a:noFill/>
                </a:ln>
                <a:effectLst/>
                <a:latin typeface="Google Sans"/>
              </a:rPr>
              <a:t>Email 3 (Member C to Member D):</a:t>
            </a:r>
            <a:r>
              <a:rPr kumimoji="0" lang="en-US" altLang="en-US" sz="1600" b="0" i="0" u="none" strike="noStrike" cap="none" normalizeH="0" baseline="0">
                <a:ln>
                  <a:noFill/>
                </a:ln>
                <a:effectLst/>
                <a:latin typeface="Google Sans"/>
              </a:rPr>
              <a:t> "B and A are leaning toward cutting education funding. We should probably do that."</a:t>
            </a:r>
          </a:p>
          <a:p>
            <a:pPr marL="0" marR="0" lvl="0" indent="0" defTabSz="914400" rtl="0" eaLnBrk="0" fontAlgn="base" latinLnBrk="0" hangingPunct="0">
              <a:spcBef>
                <a:spcPct val="0"/>
              </a:spcBef>
              <a:spcAft>
                <a:spcPts val="600"/>
              </a:spcAft>
              <a:buClrTx/>
              <a:buSzTx/>
              <a:buFontTx/>
              <a:buChar char="•"/>
              <a:tabLst/>
            </a:pPr>
            <a:r>
              <a:rPr kumimoji="0" lang="en-US" altLang="en-US" sz="1600" b="1" i="0" u="none" strike="noStrike" cap="none" normalizeH="0" baseline="0">
                <a:ln>
                  <a:noFill/>
                </a:ln>
                <a:effectLst/>
                <a:latin typeface="Google Sans"/>
              </a:rPr>
              <a:t>Result:</a:t>
            </a:r>
            <a:r>
              <a:rPr kumimoji="0" lang="en-US" altLang="en-US" sz="1600" b="0" i="0" u="none" strike="noStrike" cap="none" normalizeH="0" baseline="0">
                <a:ln>
                  <a:noFill/>
                </a:ln>
                <a:effectLst/>
                <a:latin typeface="Google Sans"/>
              </a:rPr>
              <a:t> Even though no single email chain included a quorum, A, B, C, and D (a majority) have collectively deliberated on public business, constituting a serial meeting. </a:t>
            </a:r>
          </a:p>
          <a:p>
            <a:pPr marL="0" marR="0" lvl="0" indent="0" defTabSz="914400" rtl="0" eaLnBrk="0" fontAlgn="base" latinLnBrk="0" hangingPunct="0">
              <a:spcBef>
                <a:spcPct val="0"/>
              </a:spcBef>
              <a:spcAft>
                <a:spcPts val="600"/>
              </a:spcAft>
              <a:buClrTx/>
              <a:buSzTx/>
              <a:buFontTx/>
              <a:buNone/>
              <a:tabLst/>
            </a:pPr>
            <a:endParaRPr kumimoji="0" lang="en-US" altLang="en-US" sz="1600" b="0" i="0" u="none" strike="noStrike" cap="none" normalizeH="0" baseline="0">
              <a:ln>
                <a:noFill/>
              </a:ln>
              <a:effectLst/>
              <a:latin typeface="Arial" panose="020B0604020202020204" pitchFamily="34" charset="0"/>
            </a:endParaRPr>
          </a:p>
        </p:txBody>
      </p:sp>
      <p:pic>
        <p:nvPicPr>
          <p:cNvPr id="5" name="Picture 4">
            <a:extLst>
              <a:ext uri="{FF2B5EF4-FFF2-40B4-BE49-F238E27FC236}">
                <a16:creationId xmlns:a16="http://schemas.microsoft.com/office/drawing/2014/main" id="{08924323-C6C9-686D-65E5-59C493F7239C}"/>
              </a:ext>
            </a:extLst>
          </p:cNvPr>
          <p:cNvPicPr>
            <a:picLocks noChangeAspect="1"/>
          </p:cNvPicPr>
          <p:nvPr/>
        </p:nvPicPr>
        <p:blipFill>
          <a:blip r:embed="rId2"/>
          <a:srcRect l="13959" r="13886" b="-3"/>
          <a:stretch>
            <a:fillRect/>
          </a:stretch>
        </p:blipFill>
        <p:spPr>
          <a:xfrm>
            <a:off x="5756743" y="2093976"/>
            <a:ext cx="2955798" cy="4096512"/>
          </a:xfrm>
          <a:prstGeom prst="rect">
            <a:avLst/>
          </a:prstGeom>
        </p:spPr>
      </p:pic>
    </p:spTree>
    <p:extLst>
      <p:ext uri="{BB962C8B-B14F-4D97-AF65-F5344CB8AC3E}">
        <p14:creationId xmlns:p14="http://schemas.microsoft.com/office/powerpoint/2010/main" val="1400664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7EED3A-3635-82D4-AC79-6176B21BF462}"/>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Arc 2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37B3DB-F9C3-AE58-55E2-3AFE60FFD9EA}"/>
              </a:ext>
            </a:extLst>
          </p:cNvPr>
          <p:cNvSpPr>
            <a:spLocks noGrp="1"/>
          </p:cNvSpPr>
          <p:nvPr>
            <p:ph type="title"/>
          </p:nvPr>
        </p:nvSpPr>
        <p:spPr>
          <a:xfrm>
            <a:off x="4421221" y="479493"/>
            <a:ext cx="4094129" cy="1325563"/>
          </a:xfrm>
        </p:spPr>
        <p:txBody>
          <a:bodyPr>
            <a:normAutofit/>
          </a:bodyPr>
          <a:lstStyle/>
          <a:p>
            <a:r>
              <a:rPr lang="en-US"/>
              <a:t>Email/text violations</a:t>
            </a:r>
          </a:p>
        </p:txBody>
      </p:sp>
      <p:sp>
        <p:nvSpPr>
          <p:cNvPr id="24" name="Freeform: Shape 2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9EB3820C-341C-6F37-3CEE-8BC08080978B}"/>
              </a:ext>
            </a:extLst>
          </p:cNvPr>
          <p:cNvPicPr>
            <a:picLocks noChangeAspect="1"/>
          </p:cNvPicPr>
          <p:nvPr/>
        </p:nvPicPr>
        <p:blipFill>
          <a:blip r:embed="rId2"/>
          <a:stretch>
            <a:fillRect/>
          </a:stretch>
        </p:blipFill>
        <p:spPr>
          <a:xfrm>
            <a:off x="527386" y="1552610"/>
            <a:ext cx="3583036" cy="358303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Rectangle 1">
            <a:extLst>
              <a:ext uri="{FF2B5EF4-FFF2-40B4-BE49-F238E27FC236}">
                <a16:creationId xmlns:a16="http://schemas.microsoft.com/office/drawing/2014/main" id="{DC1D0E63-51C8-D304-9949-4F3C74DAEF5A}"/>
              </a:ext>
            </a:extLst>
          </p:cNvPr>
          <p:cNvSpPr>
            <a:spLocks noGrp="1" noChangeArrowheads="1"/>
          </p:cNvSpPr>
          <p:nvPr>
            <p:ph sz="quarter" idx="13"/>
          </p:nvPr>
        </p:nvSpPr>
        <p:spPr bwMode="auto">
          <a:xfrm>
            <a:off x="4421221" y="1984443"/>
            <a:ext cx="4094129" cy="419252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1900" b="0" i="0" u="none" strike="noStrike" cap="none" normalizeH="0" baseline="0" dirty="0">
                <a:ln>
                  <a:noFill/>
                </a:ln>
                <a:effectLst/>
                <a:latin typeface="Google Sans"/>
              </a:rPr>
              <a:t>. Example 3: The "Draft Document" Chain</a:t>
            </a:r>
          </a:p>
          <a:p>
            <a:pPr marL="0" marR="0" lvl="0" indent="0" defTabSz="914400" rtl="0" eaLnBrk="0" fontAlgn="base" latinLnBrk="0" hangingPunct="0">
              <a:spcBef>
                <a:spcPct val="0"/>
              </a:spcBef>
              <a:spcAft>
                <a:spcPts val="600"/>
              </a:spcAft>
              <a:buClrTx/>
              <a:buSzTx/>
              <a:buFontTx/>
              <a:buNone/>
              <a:tabLst/>
            </a:pPr>
            <a:r>
              <a:rPr kumimoji="0" lang="en-US" altLang="en-US" sz="1900" b="0" i="0" u="none" strike="noStrike" cap="none" normalizeH="0" baseline="0" dirty="0">
                <a:ln>
                  <a:noFill/>
                </a:ln>
                <a:effectLst/>
                <a:latin typeface="Google Sans"/>
              </a:rPr>
              <a:t>Scenario: A board director places a draft policy on a shared document site (like SharePoint or Google Docs) and invites all board members to edit and comment.</a:t>
            </a:r>
          </a:p>
          <a:p>
            <a:pPr marL="0" marR="0" lvl="0" indent="0" defTabSz="914400" rtl="0" eaLnBrk="0" fontAlgn="base" latinLnBrk="0" hangingPunct="0">
              <a:spcBef>
                <a:spcPct val="0"/>
              </a:spcBef>
              <a:spcAft>
                <a:spcPts val="600"/>
              </a:spcAft>
              <a:buClrTx/>
              <a:buSzTx/>
              <a:buFontTx/>
              <a:buNone/>
              <a:tabLst/>
            </a:pPr>
            <a:r>
              <a:rPr kumimoji="0" lang="en-US" altLang="en-US" sz="1900" b="0" i="0" u="none" strike="noStrike" cap="none" normalizeH="0" baseline="0" dirty="0">
                <a:ln>
                  <a:noFill/>
                </a:ln>
                <a:effectLst/>
                <a:latin typeface="Google Sans"/>
              </a:rPr>
              <a:t>Action: Three or more members (a quorum) use the comment/chat function within the document to deliberate on the wording before the meeting.</a:t>
            </a:r>
          </a:p>
          <a:p>
            <a:pPr marL="0" marR="0" lvl="0" indent="0" defTabSz="914400" rtl="0" eaLnBrk="0" fontAlgn="base" latinLnBrk="0" hangingPunct="0">
              <a:spcBef>
                <a:spcPct val="0"/>
              </a:spcBef>
              <a:spcAft>
                <a:spcPts val="600"/>
              </a:spcAft>
              <a:buClrTx/>
              <a:buSzTx/>
              <a:buFontTx/>
              <a:buNone/>
              <a:tabLst/>
            </a:pPr>
            <a:r>
              <a:rPr kumimoji="0" lang="en-US" altLang="en-US" sz="1900" b="0" i="0" u="none" strike="noStrike" cap="none" normalizeH="0" baseline="0" dirty="0">
                <a:ln>
                  <a:noFill/>
                </a:ln>
                <a:effectLst/>
                <a:latin typeface="Google Sans"/>
              </a:rPr>
              <a:t>Result: The "passive receipt" threshold is crossed, turning the collaborative tool into a prohibited serial meeting</a:t>
            </a:r>
          </a:p>
          <a:p>
            <a:pPr marL="0" marR="0" lvl="0" indent="0" defTabSz="914400" rtl="0" eaLnBrk="0" fontAlgn="base" latinLnBrk="0" hangingPunct="0">
              <a:spcBef>
                <a:spcPct val="0"/>
              </a:spcBef>
              <a:spcAft>
                <a:spcPts val="600"/>
              </a:spcAft>
              <a:buClrTx/>
              <a:buSzTx/>
              <a:buFontTx/>
              <a:buNone/>
              <a:tabLst/>
            </a:pPr>
            <a:endParaRPr kumimoji="0" lang="en-US" altLang="en-US" sz="19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232030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AA94E9-7D75-7A15-0498-F7794BF7ACA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643382-C17F-6FB2-6B17-5CEE36FE25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B53CB8E3-AEE2-0534-6BE4-582646E81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E30663A-CE4D-DE26-0F93-B9A101C4E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C5020-9953-D1D0-27D9-DAA13D6DA868}"/>
              </a:ext>
            </a:extLst>
          </p:cNvPr>
          <p:cNvSpPr>
            <a:spLocks noGrp="1"/>
          </p:cNvSpPr>
          <p:nvPr>
            <p:ph type="title"/>
          </p:nvPr>
        </p:nvSpPr>
        <p:spPr>
          <a:xfrm>
            <a:off x="806825" y="1188637"/>
            <a:ext cx="2241175" cy="4480726"/>
          </a:xfrm>
        </p:spPr>
        <p:txBody>
          <a:bodyPr>
            <a:normAutofit/>
          </a:bodyPr>
          <a:lstStyle/>
          <a:p>
            <a:pPr algn="r"/>
            <a:r>
              <a:rPr lang="en-US" sz="3600" dirty="0"/>
              <a:t>Email/text violations</a:t>
            </a:r>
          </a:p>
        </p:txBody>
      </p:sp>
      <p:cxnSp>
        <p:nvCxnSpPr>
          <p:cNvPr id="15" name="Straight Connector 14">
            <a:extLst>
              <a:ext uri="{FF2B5EF4-FFF2-40B4-BE49-F238E27FC236}">
                <a16:creationId xmlns:a16="http://schemas.microsoft.com/office/drawing/2014/main" id="{D7D582DD-BCF4-555D-D580-B3FF2527E3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9" name="Rectangle 1">
            <a:extLst>
              <a:ext uri="{FF2B5EF4-FFF2-40B4-BE49-F238E27FC236}">
                <a16:creationId xmlns:a16="http://schemas.microsoft.com/office/drawing/2014/main" id="{DE337F45-C0D6-643D-01B7-EFA9B85630EB}"/>
              </a:ext>
            </a:extLst>
          </p:cNvPr>
          <p:cNvGraphicFramePr>
            <a:graphicFrameLocks noGrp="1"/>
          </p:cNvGraphicFramePr>
          <p:nvPr>
            <p:ph sz="quarter" idx="13"/>
          </p:nvPr>
        </p:nvGraphicFramePr>
        <p:xfrm>
          <a:off x="3941444" y="1066800"/>
          <a:ext cx="390715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CA08E5C6-942F-B166-4570-5FD715A1C34D}"/>
              </a:ext>
            </a:extLst>
          </p:cNvPr>
          <p:cNvPicPr>
            <a:picLocks noChangeAspect="1"/>
          </p:cNvPicPr>
          <p:nvPr/>
        </p:nvPicPr>
        <p:blipFill>
          <a:blip r:embed="rId7"/>
          <a:stretch>
            <a:fillRect/>
          </a:stretch>
        </p:blipFill>
        <p:spPr>
          <a:xfrm>
            <a:off x="1136172" y="836624"/>
            <a:ext cx="2032478" cy="2032478"/>
          </a:xfrm>
          <a:prstGeom prst="rect">
            <a:avLst/>
          </a:prstGeom>
        </p:spPr>
      </p:pic>
    </p:spTree>
    <p:extLst>
      <p:ext uri="{BB962C8B-B14F-4D97-AF65-F5344CB8AC3E}">
        <p14:creationId xmlns:p14="http://schemas.microsoft.com/office/powerpoint/2010/main" val="3712995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sz="3500">
                <a:solidFill>
                  <a:srgbClr val="FFFFFF"/>
                </a:solidFill>
                <a:latin typeface="Georgia Pro Cond" panose="02040506050405020303" pitchFamily="18" charset="0"/>
                <a:cs typeface="Times New Roman" panose="02020603050405020304" pitchFamily="18" charset="0"/>
              </a:rPr>
              <a:t>Official Meeting -- Exceptions</a:t>
            </a:r>
          </a:p>
        </p:txBody>
      </p:sp>
      <p:graphicFrame>
        <p:nvGraphicFramePr>
          <p:cNvPr id="5" name="Content Placeholder 2">
            <a:extLst>
              <a:ext uri="{FF2B5EF4-FFF2-40B4-BE49-F238E27FC236}">
                <a16:creationId xmlns:a16="http://schemas.microsoft.com/office/drawing/2014/main" id="{6B65773B-E957-55FC-F533-BF987DBF175F}"/>
              </a:ext>
            </a:extLst>
          </p:cNvPr>
          <p:cNvGraphicFramePr>
            <a:graphicFrameLocks noGrp="1"/>
          </p:cNvGraphicFramePr>
          <p:nvPr>
            <p:ph sz="quarter" idx="13"/>
            <p:extLst>
              <p:ext uri="{D42A27DB-BD31-4B8C-83A1-F6EECF244321}">
                <p14:modId xmlns:p14="http://schemas.microsoft.com/office/powerpoint/2010/main" val="4119063418"/>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44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3" y="348865"/>
            <a:ext cx="7288583" cy="1576446"/>
          </a:xfrm>
        </p:spPr>
        <p:txBody>
          <a:bodyPr anchor="ctr">
            <a:normAutofit/>
          </a:bodyPr>
          <a:lstStyle/>
          <a:p>
            <a:r>
              <a:rPr lang="en-US" sz="3500">
                <a:solidFill>
                  <a:srgbClr val="FFFFFF"/>
                </a:solidFill>
                <a:latin typeface="Georgia Pro Cond" panose="02040506050405020303" pitchFamily="18" charset="0"/>
                <a:cs typeface="Times New Roman" panose="02020603050405020304" pitchFamily="18" charset="0"/>
              </a:rPr>
              <a:t>Official Meeting -- EXCEPTIONS</a:t>
            </a:r>
          </a:p>
        </p:txBody>
      </p:sp>
      <p:graphicFrame>
        <p:nvGraphicFramePr>
          <p:cNvPr id="5" name="Content Placeholder 2">
            <a:extLst>
              <a:ext uri="{FF2B5EF4-FFF2-40B4-BE49-F238E27FC236}">
                <a16:creationId xmlns:a16="http://schemas.microsoft.com/office/drawing/2014/main" id="{29C2BC1E-DE1B-56C1-ED8C-0F7427F56983}"/>
              </a:ext>
            </a:extLst>
          </p:cNvPr>
          <p:cNvGraphicFramePr>
            <a:graphicFrameLocks noGrp="1"/>
          </p:cNvGraphicFramePr>
          <p:nvPr>
            <p:ph sz="quarter" idx="13"/>
            <p:extLst>
              <p:ext uri="{D42A27DB-BD31-4B8C-83A1-F6EECF244321}">
                <p14:modId xmlns:p14="http://schemas.microsoft.com/office/powerpoint/2010/main" val="2155623079"/>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8004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672" y="-8167"/>
            <a:ext cx="3625552"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42C93E4-9A3F-465C-A31C-AA6D9B569285}"/>
              </a:ext>
            </a:extLst>
          </p:cNvPr>
          <p:cNvSpPr>
            <a:spLocks noGrp="1"/>
          </p:cNvSpPr>
          <p:nvPr>
            <p:ph type="title"/>
          </p:nvPr>
        </p:nvSpPr>
        <p:spPr>
          <a:xfrm>
            <a:off x="2270943" y="991261"/>
            <a:ext cx="4316022" cy="1837349"/>
          </a:xfrm>
        </p:spPr>
        <p:txBody>
          <a:bodyPr>
            <a:normAutofit/>
          </a:bodyPr>
          <a:lstStyle/>
          <a:p>
            <a:pPr algn="ctr"/>
            <a:r>
              <a:rPr lang="en-US" sz="3100">
                <a:solidFill>
                  <a:schemeClr val="tx2"/>
                </a:solidFill>
                <a:latin typeface="Georgia Pro Cond" panose="02040506050405020303" pitchFamily="18" charset="0"/>
              </a:rPr>
              <a:t>Official meeting -- Exceptions</a:t>
            </a:r>
          </a:p>
        </p:txBody>
      </p:sp>
      <p:sp>
        <p:nvSpPr>
          <p:cNvPr id="3" name="Content Placeholder 2">
            <a:extLst>
              <a:ext uri="{FF2B5EF4-FFF2-40B4-BE49-F238E27FC236}">
                <a16:creationId xmlns:a16="http://schemas.microsoft.com/office/drawing/2014/main" id="{D4BF2547-FFBC-455B-AC97-284F7923D6A7}"/>
              </a:ext>
            </a:extLst>
          </p:cNvPr>
          <p:cNvSpPr>
            <a:spLocks noGrp="1"/>
          </p:cNvSpPr>
          <p:nvPr>
            <p:ph sz="quarter" idx="13"/>
          </p:nvPr>
        </p:nvSpPr>
        <p:spPr>
          <a:xfrm>
            <a:off x="2287809" y="2979336"/>
            <a:ext cx="4282290" cy="2430864"/>
          </a:xfrm>
        </p:spPr>
        <p:txBody>
          <a:bodyPr anchor="t">
            <a:normAutofit/>
          </a:bodyPr>
          <a:lstStyle/>
          <a:p>
            <a:pPr marL="137160" indent="0">
              <a:buNone/>
            </a:pPr>
            <a:r>
              <a:rPr lang="en-US" sz="1600">
                <a:solidFill>
                  <a:schemeClr val="tx2"/>
                </a:solidFill>
                <a:latin typeface="Georgia Pro Cond Light" panose="02040306050405020303" pitchFamily="18" charset="0"/>
                <a:cs typeface="Times New Roman" panose="02020603050405020304" pitchFamily="18" charset="0"/>
              </a:rPr>
              <a:t>4. Quorum of “township supervisors, road district trustees, or trustees for a [3</a:t>
            </a:r>
            <a:r>
              <a:rPr lang="en-US" sz="1600" baseline="30000">
                <a:solidFill>
                  <a:schemeClr val="tx2"/>
                </a:solidFill>
                <a:latin typeface="Georgia Pro Cond Light" panose="02040306050405020303" pitchFamily="18" charset="0"/>
                <a:cs typeface="Times New Roman" panose="02020603050405020304" pitchFamily="18" charset="0"/>
              </a:rPr>
              <a:t>rd</a:t>
            </a:r>
            <a:r>
              <a:rPr lang="en-US" sz="1600">
                <a:solidFill>
                  <a:schemeClr val="tx2"/>
                </a:solidFill>
                <a:latin typeface="Georgia Pro Cond Light" panose="02040306050405020303" pitchFamily="18" charset="0"/>
                <a:cs typeface="Times New Roman" panose="02020603050405020304" pitchFamily="18" charset="0"/>
              </a:rPr>
              <a:t> class municipality] who meet solely for the purpose of:”</a:t>
            </a:r>
          </a:p>
          <a:p>
            <a:pPr lvl="2"/>
            <a:r>
              <a:rPr lang="en-US" sz="1600">
                <a:solidFill>
                  <a:schemeClr val="tx2"/>
                </a:solidFill>
                <a:latin typeface="Georgia Pro Cond Light" panose="02040306050405020303" pitchFamily="18" charset="0"/>
                <a:cs typeface="Times New Roman" panose="02020603050405020304" pitchFamily="18" charset="0"/>
              </a:rPr>
              <a:t>Implementing previously adopted public policy, </a:t>
            </a:r>
          </a:p>
          <a:p>
            <a:pPr lvl="2"/>
            <a:r>
              <a:rPr lang="en-US" sz="1600">
                <a:solidFill>
                  <a:schemeClr val="tx2"/>
                </a:solidFill>
                <a:latin typeface="Georgia Pro Cond Light" panose="02040306050405020303" pitchFamily="18" charset="0"/>
                <a:cs typeface="Times New Roman" panose="02020603050405020304" pitchFamily="18" charset="0"/>
              </a:rPr>
              <a:t>Carrying out ministerial functions, or </a:t>
            </a:r>
          </a:p>
          <a:p>
            <a:pPr lvl="2"/>
            <a:r>
              <a:rPr lang="en-US" sz="1600">
                <a:solidFill>
                  <a:schemeClr val="tx2"/>
                </a:solidFill>
                <a:latin typeface="Georgia Pro Cond Light" panose="02040306050405020303" pitchFamily="18" charset="0"/>
                <a:cs typeface="Times New Roman" panose="02020603050405020304" pitchFamily="18" charset="0"/>
              </a:rPr>
              <a:t>Undertaking factual investigations of conditions related to public safety. </a:t>
            </a:r>
          </a:p>
          <a:p>
            <a:pPr marL="0" indent="0">
              <a:buNone/>
            </a:pPr>
            <a:r>
              <a:rPr lang="en-US" sz="1600">
                <a:solidFill>
                  <a:schemeClr val="tx2"/>
                </a:solidFill>
                <a:latin typeface="Bodoni MT Condensed" panose="02070606080606020203" pitchFamily="18" charset="0"/>
              </a:rPr>
              <a:t>	</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6793706" y="4146310"/>
            <a:ext cx="23568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0608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a:solidFill>
                  <a:srgbClr val="FFFFFF"/>
                </a:solidFill>
                <a:latin typeface="Georgia Pro Cond" panose="02040506050405020303" pitchFamily="18" charset="0"/>
                <a:cs typeface="Times New Roman" panose="02020603050405020304" pitchFamily="18" charset="0"/>
              </a:rPr>
              <a:t>Committees/Task Forces</a:t>
            </a:r>
          </a:p>
        </p:txBody>
      </p:sp>
      <p:sp>
        <p:nvSpPr>
          <p:cNvPr id="3" name="Content Placeholder 2"/>
          <p:cNvSpPr>
            <a:spLocks noGrp="1"/>
          </p:cNvSpPr>
          <p:nvPr>
            <p:ph sz="quarter" idx="13"/>
          </p:nvPr>
        </p:nvSpPr>
        <p:spPr>
          <a:xfrm>
            <a:off x="1028699" y="2318197"/>
            <a:ext cx="7293023" cy="3683358"/>
          </a:xfrm>
        </p:spPr>
        <p:txBody>
          <a:bodyPr anchor="ctr">
            <a:normAutofit/>
          </a:bodyPr>
          <a:lstStyle/>
          <a:p>
            <a:pPr marL="137160" indent="0">
              <a:buNone/>
            </a:pPr>
            <a:r>
              <a:rPr lang="en-US" sz="1700">
                <a:latin typeface="Georgia Pro Cond Light" panose="02040306050405020303" pitchFamily="18" charset="0"/>
                <a:cs typeface="Times New Roman" panose="02020603050405020304" pitchFamily="18" charset="0"/>
              </a:rPr>
              <a:t>Must follow open meetings rules if created by statute, ordinance, or resolution and have authority to exercise “sovereign power.”  </a:t>
            </a:r>
          </a:p>
          <a:p>
            <a:pPr lvl="1">
              <a:buFont typeface="Arial" panose="020B0604020202020204" pitchFamily="34" charset="0"/>
              <a:buChar char="•"/>
            </a:pPr>
            <a:r>
              <a:rPr lang="en-US" sz="1700">
                <a:latin typeface="Georgia Pro Cond Light" panose="02040306050405020303" pitchFamily="18" charset="0"/>
                <a:cs typeface="Times New Roman" panose="02020603050405020304" pitchFamily="18" charset="0"/>
              </a:rPr>
              <a:t>SDCL 1-25-12(2)</a:t>
            </a:r>
          </a:p>
          <a:p>
            <a:pPr marL="137160" indent="0">
              <a:buNone/>
            </a:pPr>
            <a:r>
              <a:rPr lang="en-US" sz="1700">
                <a:latin typeface="Georgia Pro Cond Light" panose="02040306050405020303" pitchFamily="18" charset="0"/>
                <a:cs typeface="Times New Roman" panose="02020603050405020304" pitchFamily="18" charset="0"/>
              </a:rPr>
              <a:t>If not one of the above, then not a public body bound by open meeting statutes, and then… </a:t>
            </a:r>
          </a:p>
          <a:p>
            <a:pPr lvl="1"/>
            <a:r>
              <a:rPr lang="en-US" sz="1700">
                <a:latin typeface="Georgia Pro Cond Light" panose="02040306050405020303" pitchFamily="18" charset="0"/>
                <a:cs typeface="Times New Roman" panose="02020603050405020304" pitchFamily="18" charset="0"/>
              </a:rPr>
              <a:t>Final recommendation, finding, or report SHALL be reported in open meeting of the governing body.</a:t>
            </a:r>
          </a:p>
          <a:p>
            <a:pPr lvl="1"/>
            <a:r>
              <a:rPr lang="en-US" sz="1700">
                <a:latin typeface="Georgia Pro Cond Light" panose="02040306050405020303" pitchFamily="18" charset="0"/>
                <a:cs typeface="Times New Roman" panose="02020603050405020304" pitchFamily="18" charset="0"/>
              </a:rPr>
              <a:t>Governing body MUST DELAY final action until next meeting. SDCL 1-27-1.18</a:t>
            </a:r>
          </a:p>
          <a:p>
            <a:pPr lvl="1"/>
            <a:r>
              <a:rPr lang="en-US" sz="1700">
                <a:latin typeface="Georgia Pro Cond Light" panose="02040306050405020303" pitchFamily="18" charset="0"/>
                <a:cs typeface="Times New Roman" panose="02020603050405020304" pitchFamily="18" charset="0"/>
              </a:rPr>
              <a:t>Encouraged to comply with open meetings requirements </a:t>
            </a:r>
          </a:p>
        </p:txBody>
      </p:sp>
    </p:spTree>
    <p:extLst>
      <p:ext uri="{BB962C8B-B14F-4D97-AF65-F5344CB8AC3E}">
        <p14:creationId xmlns:p14="http://schemas.microsoft.com/office/powerpoint/2010/main" val="1997498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256032"/>
            <a:ext cx="7879842" cy="1014984"/>
          </a:xfrm>
        </p:spPr>
        <p:txBody>
          <a:bodyPr anchor="b">
            <a:normAutofit/>
          </a:bodyPr>
          <a:lstStyle/>
          <a:p>
            <a:r>
              <a:t>Quiz: Is This an Open Meeting?</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62584D49-14F6-526A-DD14-2CC44667C50C}"/>
              </a:ext>
            </a:extLst>
          </p:cNvPr>
          <p:cNvGraphicFramePr>
            <a:graphicFrameLocks noGrp="1"/>
          </p:cNvGraphicFramePr>
          <p:nvPr>
            <p:ph idx="1"/>
            <p:extLst>
              <p:ext uri="{D42A27DB-BD31-4B8C-83A1-F6EECF244321}">
                <p14:modId xmlns:p14="http://schemas.microsoft.com/office/powerpoint/2010/main" val="341406160"/>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061DC1B-72F4-18AC-2EB9-C280979C4F1C}"/>
              </a:ext>
            </a:extLst>
          </p:cNvPr>
          <p:cNvPicPr>
            <a:picLocks noChangeAspect="1"/>
          </p:cNvPicPr>
          <p:nvPr/>
        </p:nvPicPr>
        <p:blipFill>
          <a:blip r:embed="rId2">
            <a:alphaModFix amt="60000"/>
          </a:blip>
          <a:srcRect b="662"/>
          <a:stretch>
            <a:fillRect/>
          </a:stretch>
        </p:blipFill>
        <p:spPr>
          <a:xfrm>
            <a:off x="20" y="10"/>
            <a:ext cx="9143980" cy="6857990"/>
          </a:xfrm>
          <a:prstGeom prst="rect">
            <a:avLst/>
          </a:prstGeom>
        </p:spPr>
      </p:pic>
      <p:sp>
        <p:nvSpPr>
          <p:cNvPr id="2" name="Title 1"/>
          <p:cNvSpPr>
            <a:spLocks noGrp="1"/>
          </p:cNvSpPr>
          <p:nvPr>
            <p:ph type="title"/>
          </p:nvPr>
        </p:nvSpPr>
        <p:spPr>
          <a:xfrm>
            <a:off x="628649" y="557189"/>
            <a:ext cx="3866447" cy="5571899"/>
          </a:xfrm>
        </p:spPr>
        <p:txBody>
          <a:bodyPr>
            <a:normAutofit/>
          </a:bodyPr>
          <a:lstStyle/>
          <a:p>
            <a:r>
              <a:rPr lang="en-US">
                <a:solidFill>
                  <a:srgbClr val="FFFFFF"/>
                </a:solidFill>
                <a:latin typeface="Georgia Pro Cond" panose="02040506050405020303" pitchFamily="18" charset="0"/>
                <a:cs typeface="Times New Roman" panose="02020603050405020304" pitchFamily="18" charset="0"/>
              </a:rPr>
              <a:t>Public Notice </a:t>
            </a:r>
          </a:p>
        </p:txBody>
      </p:sp>
      <p:sp>
        <p:nvSpPr>
          <p:cNvPr id="3" name="Content Placeholder 2"/>
          <p:cNvSpPr>
            <a:spLocks noGrp="1"/>
          </p:cNvSpPr>
          <p:nvPr>
            <p:ph sz="quarter" idx="13"/>
          </p:nvPr>
        </p:nvSpPr>
        <p:spPr>
          <a:xfrm>
            <a:off x="4646531" y="557189"/>
            <a:ext cx="3868818" cy="5571899"/>
          </a:xfrm>
        </p:spPr>
        <p:txBody>
          <a:bodyPr anchor="ctr">
            <a:normAutofit/>
          </a:bodyPr>
          <a:lstStyle/>
          <a:p>
            <a:pPr marL="137160" indent="0">
              <a:buNone/>
            </a:pPr>
            <a:r>
              <a:rPr lang="en-US" sz="1700">
                <a:solidFill>
                  <a:srgbClr val="FFFFFF"/>
                </a:solidFill>
                <a:latin typeface="Georgia Pro Cond Light" panose="02040306050405020303" pitchFamily="18" charset="0"/>
                <a:cs typeface="Times New Roman" panose="02020603050405020304" pitchFamily="18" charset="0"/>
              </a:rPr>
              <a:t>SDCL 1-25-1.1 -- Political Subdivisions</a:t>
            </a:r>
          </a:p>
          <a:p>
            <a:pPr lvl="1">
              <a:buFont typeface="Arial" panose="020B0604020202020204" pitchFamily="34" charset="0"/>
              <a:buChar char="•"/>
            </a:pPr>
            <a:r>
              <a:rPr lang="en-US" sz="1700">
                <a:solidFill>
                  <a:srgbClr val="FFFFFF"/>
                </a:solidFill>
                <a:latin typeface="Georgia Pro Cond Light" panose="02040306050405020303" pitchFamily="18" charset="0"/>
                <a:cs typeface="Times New Roman" panose="02020603050405020304" pitchFamily="18" charset="0"/>
              </a:rPr>
              <a:t>Must Provide:</a:t>
            </a:r>
          </a:p>
          <a:p>
            <a:pPr lvl="3">
              <a:buSzPct val="75000"/>
              <a:buFont typeface="Wingdings" panose="05000000000000000000" pitchFamily="2" charset="2"/>
              <a:buChar char="§"/>
            </a:pPr>
            <a:r>
              <a:rPr lang="en-US" sz="1700">
                <a:solidFill>
                  <a:srgbClr val="FFFFFF"/>
                </a:solidFill>
                <a:latin typeface="Georgia Pro Cond Light" panose="02040306050405020303" pitchFamily="18" charset="0"/>
                <a:cs typeface="Times New Roman" panose="02020603050405020304" pitchFamily="18" charset="0"/>
              </a:rPr>
              <a:t>Notice of the meeting, including a </a:t>
            </a:r>
            <a:r>
              <a:rPr lang="en-US" sz="1700" i="1" u="sng">
                <a:solidFill>
                  <a:srgbClr val="FFFFFF"/>
                </a:solidFill>
                <a:latin typeface="Georgia Pro Cond Light" panose="02040306050405020303" pitchFamily="18" charset="0"/>
                <a:cs typeface="Times New Roman" panose="02020603050405020304" pitchFamily="18" charset="0"/>
              </a:rPr>
              <a:t>proposed</a:t>
            </a:r>
            <a:r>
              <a:rPr lang="en-US" sz="1700">
                <a:solidFill>
                  <a:srgbClr val="FFFFFF"/>
                </a:solidFill>
                <a:latin typeface="Georgia Pro Cond Light" panose="02040306050405020303" pitchFamily="18" charset="0"/>
                <a:cs typeface="Times New Roman" panose="02020603050405020304" pitchFamily="18" charset="0"/>
              </a:rPr>
              <a:t> agenda</a:t>
            </a:r>
          </a:p>
          <a:p>
            <a:pPr lvl="3">
              <a:buSzPct val="75000"/>
              <a:buFont typeface="Wingdings" panose="05000000000000000000" pitchFamily="2" charset="2"/>
              <a:buChar char="§"/>
            </a:pPr>
            <a:r>
              <a:rPr lang="en-US" sz="1700">
                <a:solidFill>
                  <a:srgbClr val="FFFFFF"/>
                </a:solidFill>
                <a:latin typeface="Georgia Pro Cond Light" panose="02040306050405020303" pitchFamily="18" charset="0"/>
                <a:cs typeface="Times New Roman" panose="02020603050405020304" pitchFamily="18" charset="0"/>
              </a:rPr>
              <a:t>Must state the date, time and location of the meeting</a:t>
            </a:r>
          </a:p>
          <a:p>
            <a:pPr marL="1371600" lvl="3" indent="0">
              <a:buSzPct val="75000"/>
              <a:buNone/>
            </a:pPr>
            <a:endParaRPr lang="en-US" sz="1700">
              <a:solidFill>
                <a:srgbClr val="FFFFFF"/>
              </a:solidFill>
              <a:latin typeface="Georgia Pro Cond Light" panose="02040306050405020303" pitchFamily="18" charset="0"/>
              <a:cs typeface="Times New Roman" panose="02020603050405020304" pitchFamily="18" charset="0"/>
            </a:endParaRPr>
          </a:p>
          <a:p>
            <a:pPr lvl="1">
              <a:buFont typeface="Arial" panose="020B0604020202020204" pitchFamily="34" charset="0"/>
              <a:buChar char="•"/>
            </a:pPr>
            <a:r>
              <a:rPr lang="en-US" sz="1700">
                <a:solidFill>
                  <a:srgbClr val="FFFFFF"/>
                </a:solidFill>
                <a:latin typeface="Georgia Pro Cond Light" panose="02040306050405020303" pitchFamily="18" charset="0"/>
                <a:cs typeface="Times New Roman" panose="02020603050405020304" pitchFamily="18" charset="0"/>
              </a:rPr>
              <a:t>Must Be: </a:t>
            </a:r>
          </a:p>
          <a:p>
            <a:pPr lvl="3">
              <a:buFont typeface="Wingdings" panose="05000000000000000000" pitchFamily="2" charset="2"/>
              <a:buChar char="§"/>
            </a:pPr>
            <a:r>
              <a:rPr lang="en-US" sz="1700">
                <a:solidFill>
                  <a:srgbClr val="FFFFFF"/>
                </a:solidFill>
                <a:latin typeface="Georgia Pro Cond Light" panose="02040306050405020303" pitchFamily="18" charset="0"/>
                <a:cs typeface="Times New Roman" panose="02020603050405020304" pitchFamily="18" charset="0"/>
              </a:rPr>
              <a:t>Visible to the public, readable, and in an accessible location</a:t>
            </a:r>
          </a:p>
          <a:p>
            <a:pPr lvl="3">
              <a:buFont typeface="Wingdings" panose="05000000000000000000" pitchFamily="2" charset="2"/>
              <a:buChar char="§"/>
            </a:pPr>
            <a:r>
              <a:rPr lang="en-US" sz="1700">
                <a:solidFill>
                  <a:srgbClr val="FFFFFF"/>
                </a:solidFill>
                <a:latin typeface="Georgia Pro Cond Light" panose="02040306050405020303" pitchFamily="18" charset="0"/>
                <a:cs typeface="Times New Roman" panose="02020603050405020304" pitchFamily="18" charset="0"/>
              </a:rPr>
              <a:t>At least “an entire, </a:t>
            </a:r>
            <a:r>
              <a:rPr lang="en-US" sz="1700" b="1" i="1">
                <a:solidFill>
                  <a:srgbClr val="FFFFFF"/>
                </a:solidFill>
                <a:latin typeface="Georgia Pro Cond Light" panose="02040306050405020303" pitchFamily="18" charset="0"/>
                <a:cs typeface="Times New Roman" panose="02020603050405020304" pitchFamily="18" charset="0"/>
              </a:rPr>
              <a:t>continuous twenty-four hours immediately preceding</a:t>
            </a:r>
            <a:r>
              <a:rPr lang="en-US" sz="1700">
                <a:solidFill>
                  <a:srgbClr val="FFFFFF"/>
                </a:solidFill>
                <a:latin typeface="Georgia Pro Cond Light" panose="02040306050405020303" pitchFamily="18" charset="0"/>
                <a:cs typeface="Times New Roman" panose="02020603050405020304" pitchFamily="18" charset="0"/>
              </a:rPr>
              <a:t>” the meeting </a:t>
            </a:r>
          </a:p>
          <a:p>
            <a:pPr lvl="3">
              <a:buFont typeface="Wingdings" panose="05000000000000000000" pitchFamily="2" charset="2"/>
              <a:buChar char="§"/>
            </a:pPr>
            <a:r>
              <a:rPr lang="en-US" sz="1700">
                <a:solidFill>
                  <a:srgbClr val="FFFFFF"/>
                </a:solidFill>
                <a:latin typeface="Georgia Pro Cond Light" panose="02040306050405020303" pitchFamily="18" charset="0"/>
                <a:cs typeface="Times New Roman" panose="02020603050405020304" pitchFamily="18" charset="0"/>
              </a:rPr>
              <a:t>Posted at the principal office of the public body</a:t>
            </a:r>
          </a:p>
          <a:p>
            <a:pPr lvl="3">
              <a:buFont typeface="Wingdings" panose="05000000000000000000" pitchFamily="2" charset="2"/>
              <a:buChar char="§"/>
            </a:pPr>
            <a:endParaRPr lang="en-US" sz="1700">
              <a:solidFill>
                <a:srgbClr val="FFFFFF"/>
              </a:solidFill>
              <a:latin typeface="Georgia Pro Cond Light" panose="02040306050405020303" pitchFamily="18" charset="0"/>
              <a:cs typeface="Times New Roman" panose="02020603050405020304" pitchFamily="18" charset="0"/>
            </a:endParaRPr>
          </a:p>
          <a:p>
            <a:pPr lvl="1">
              <a:buFont typeface="Arial" panose="020B0604020202020204" pitchFamily="34" charset="0"/>
              <a:buChar char="•"/>
            </a:pPr>
            <a:r>
              <a:rPr lang="en-US" sz="1700">
                <a:solidFill>
                  <a:srgbClr val="FFFFFF"/>
                </a:solidFill>
                <a:latin typeface="Georgia Pro Cond Light" panose="02040306050405020303" pitchFamily="18" charset="0"/>
                <a:cs typeface="Times New Roman" panose="02020603050405020304" pitchFamily="18" charset="0"/>
              </a:rPr>
              <a:t>Must also be posted on website if website exists </a:t>
            </a:r>
          </a:p>
        </p:txBody>
      </p:sp>
    </p:spTree>
    <p:extLst>
      <p:ext uri="{BB962C8B-B14F-4D97-AF65-F5344CB8AC3E}">
        <p14:creationId xmlns:p14="http://schemas.microsoft.com/office/powerpoint/2010/main" val="777598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46F1AD-E941-EA50-904A-C5B41FDDE2E1}"/>
              </a:ext>
            </a:extLst>
          </p:cNvPr>
          <p:cNvPicPr>
            <a:picLocks noChangeAspect="1"/>
          </p:cNvPicPr>
          <p:nvPr/>
        </p:nvPicPr>
        <p:blipFill>
          <a:blip r:embed="rId2">
            <a:duotone>
              <a:schemeClr val="bg2">
                <a:shade val="45000"/>
                <a:satMod val="135000"/>
              </a:schemeClr>
              <a:prstClr val="white"/>
            </a:duotone>
          </a:blip>
          <a:srcRect l="11000" r="-1" b="-1"/>
          <a:stretch>
            <a:fill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a:latin typeface="Georgia Pro Cond" panose="02040506050405020303" pitchFamily="18" charset="0"/>
                <a:cs typeface="Times New Roman" panose="02020603050405020304" pitchFamily="18" charset="0"/>
              </a:rPr>
              <a:t>Public Notice </a:t>
            </a:r>
          </a:p>
        </p:txBody>
      </p:sp>
      <p:graphicFrame>
        <p:nvGraphicFramePr>
          <p:cNvPr id="5" name="Content Placeholder 2">
            <a:extLst>
              <a:ext uri="{FF2B5EF4-FFF2-40B4-BE49-F238E27FC236}">
                <a16:creationId xmlns:a16="http://schemas.microsoft.com/office/drawing/2014/main" id="{CC9F64E3-4DCF-43EB-A440-D56FFFB2F720}"/>
              </a:ext>
            </a:extLst>
          </p:cNvPr>
          <p:cNvGraphicFramePr>
            <a:graphicFrameLocks noGrp="1"/>
          </p:cNvGraphicFramePr>
          <p:nvPr>
            <p:ph sz="quarter" idx="13"/>
            <p:extLst>
              <p:ext uri="{D42A27DB-BD31-4B8C-83A1-F6EECF244321}">
                <p14:modId xmlns:p14="http://schemas.microsoft.com/office/powerpoint/2010/main" val="119951476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7387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325369"/>
            <a:ext cx="3276451" cy="1956841"/>
          </a:xfrm>
        </p:spPr>
        <p:txBody>
          <a:bodyPr anchor="b">
            <a:normAutofit/>
          </a:bodyPr>
          <a:lstStyle/>
          <a:p>
            <a:r>
              <a:rPr lang="en-US" sz="4700" dirty="0">
                <a:latin typeface="Georgia Pro Cond" panose="02040506050405020303" pitchFamily="18" charset="0"/>
                <a:cs typeface="Times New Roman" panose="02020603050405020304" pitchFamily="18" charset="0"/>
              </a:rPr>
              <a:t>Basic Rule  </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sX0" fmla="*/ 0 w 2606040"/>
              <a:gd name="csY0" fmla="*/ 0 h 18288"/>
              <a:gd name="csX1" fmla="*/ 625450 w 2606040"/>
              <a:gd name="csY1" fmla="*/ 0 h 18288"/>
              <a:gd name="csX2" fmla="*/ 1224839 w 2606040"/>
              <a:gd name="csY2" fmla="*/ 0 h 18288"/>
              <a:gd name="csX3" fmla="*/ 1824228 w 2606040"/>
              <a:gd name="csY3" fmla="*/ 0 h 18288"/>
              <a:gd name="csX4" fmla="*/ 2606040 w 2606040"/>
              <a:gd name="csY4" fmla="*/ 0 h 18288"/>
              <a:gd name="csX5" fmla="*/ 2606040 w 2606040"/>
              <a:gd name="csY5" fmla="*/ 18288 h 18288"/>
              <a:gd name="csX6" fmla="*/ 1902409 w 2606040"/>
              <a:gd name="csY6" fmla="*/ 18288 h 18288"/>
              <a:gd name="csX7" fmla="*/ 1276960 w 2606040"/>
              <a:gd name="csY7" fmla="*/ 18288 h 18288"/>
              <a:gd name="csX8" fmla="*/ 677570 w 2606040"/>
              <a:gd name="csY8" fmla="*/ 18288 h 18288"/>
              <a:gd name="csX9" fmla="*/ 0 w 2606040"/>
              <a:gd name="csY9" fmla="*/ 18288 h 18288"/>
              <a:gd name="csX10" fmla="*/ 0 w 2606040"/>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480060" y="2872899"/>
            <a:ext cx="3182691" cy="3320668"/>
          </a:xfrm>
        </p:spPr>
        <p:txBody>
          <a:bodyPr>
            <a:normAutofit/>
          </a:bodyPr>
          <a:lstStyle/>
          <a:p>
            <a:pPr marL="137160" indent="0">
              <a:buNone/>
            </a:pPr>
            <a:r>
              <a:rPr lang="en-US" sz="1900" dirty="0">
                <a:latin typeface="Georgia Pro Cond Light" panose="02040306050405020303" pitchFamily="18" charset="0"/>
                <a:ea typeface="Cambria Math" panose="02040503050406030204" pitchFamily="18" charset="0"/>
                <a:cs typeface="Times New Roman" panose="02020603050405020304" pitchFamily="18" charset="0"/>
              </a:rPr>
              <a:t>SDCL 1-25-1</a:t>
            </a:r>
          </a:p>
          <a:p>
            <a:pPr lvl="1">
              <a:buFont typeface="Arial" panose="020B0604020202020204" pitchFamily="34" charset="0"/>
              <a:buChar char="•"/>
            </a:pPr>
            <a:r>
              <a:rPr lang="en-US" sz="1900" dirty="0">
                <a:latin typeface="Georgia Pro Cond Light" panose="02040306050405020303" pitchFamily="18" charset="0"/>
                <a:ea typeface="Cambria Math" panose="02040503050406030204" pitchFamily="18" charset="0"/>
                <a:cs typeface="Times New Roman" panose="02020603050405020304" pitchFamily="18" charset="0"/>
              </a:rPr>
              <a:t>All official meetings of any public body are open to the public unless a specific law is cited to close the meeting.    </a:t>
            </a:r>
            <a:endParaRPr lang="en-US" sz="1900" dirty="0">
              <a:latin typeface="Georgia Pro Cond Light" panose="02040306050405020303" pitchFamily="18" charset="0"/>
              <a:ea typeface="Cambria Math" panose="02040503050406030204" pitchFamily="18" charset="0"/>
            </a:endParaRPr>
          </a:p>
        </p:txBody>
      </p:sp>
      <p:pic>
        <p:nvPicPr>
          <p:cNvPr id="4" name="Picture 3">
            <a:extLst>
              <a:ext uri="{FF2B5EF4-FFF2-40B4-BE49-F238E27FC236}">
                <a16:creationId xmlns:a16="http://schemas.microsoft.com/office/drawing/2014/main" id="{2A38D206-0C8B-9EA1-38D0-4F57CB37057C}"/>
              </a:ext>
            </a:extLst>
          </p:cNvPr>
          <p:cNvPicPr>
            <a:picLocks noChangeAspect="1"/>
          </p:cNvPicPr>
          <p:nvPr/>
        </p:nvPicPr>
        <p:blipFill>
          <a:blip r:embed="rId2"/>
          <a:srcRect l="9127" r="15646"/>
          <a:stretch>
            <a:fillRect/>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56279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a:solidFill>
                  <a:srgbClr val="FFFFFF"/>
                </a:solidFill>
                <a:latin typeface="Georgia Pro Cond" panose="02040506050405020303" pitchFamily="18" charset="0"/>
                <a:cs typeface="Times New Roman" panose="02020603050405020304" pitchFamily="18" charset="0"/>
              </a:rPr>
              <a:t>Printed Materials</a:t>
            </a:r>
          </a:p>
        </p:txBody>
      </p:sp>
      <p:sp>
        <p:nvSpPr>
          <p:cNvPr id="3" name="Content Placeholder 2"/>
          <p:cNvSpPr>
            <a:spLocks noGrp="1"/>
          </p:cNvSpPr>
          <p:nvPr>
            <p:ph sz="quarter" idx="13"/>
          </p:nvPr>
        </p:nvSpPr>
        <p:spPr>
          <a:xfrm>
            <a:off x="1028699" y="2318197"/>
            <a:ext cx="7293023" cy="3683358"/>
          </a:xfrm>
        </p:spPr>
        <p:txBody>
          <a:bodyPr anchor="ctr">
            <a:normAutofit/>
          </a:bodyPr>
          <a:lstStyle/>
          <a:p>
            <a:pPr marL="137160" indent="0">
              <a:buNone/>
            </a:pPr>
            <a:r>
              <a:rPr lang="en-US" sz="1700" dirty="0">
                <a:latin typeface="Georgia Pro Cond Light" panose="02040306050405020303" pitchFamily="18" charset="0"/>
                <a:cs typeface="Times New Roman" panose="02020603050405020304" pitchFamily="18" charset="0"/>
              </a:rPr>
              <a:t>SDCL 1-27-1.16 </a:t>
            </a:r>
          </a:p>
          <a:p>
            <a:pPr marL="880110" lvl="1"/>
            <a:r>
              <a:rPr lang="en-US" sz="1700" dirty="0">
                <a:latin typeface="Georgia Pro Cond Light" panose="02040306050405020303" pitchFamily="18" charset="0"/>
                <a:cs typeface="Times New Roman" panose="02020603050405020304" pitchFamily="18" charset="0"/>
              </a:rPr>
              <a:t>Must be made available to the public </a:t>
            </a:r>
            <a:r>
              <a:rPr lang="en-US" sz="1700" u="sng" dirty="0">
                <a:latin typeface="Georgia Pro Cond Light" panose="02040306050405020303" pitchFamily="18" charset="0"/>
                <a:cs typeface="Times New Roman" panose="02020603050405020304" pitchFamily="18" charset="0"/>
              </a:rPr>
              <a:t>when provided to the members of the body </a:t>
            </a:r>
            <a:r>
              <a:rPr lang="en-US" sz="1700" dirty="0">
                <a:latin typeface="Georgia Pro Cond Light" panose="02040306050405020303" pitchFamily="18" charset="0"/>
                <a:cs typeface="Times New Roman" panose="02020603050405020304" pitchFamily="18" charset="0"/>
              </a:rPr>
              <a:t>or at least 24 </a:t>
            </a:r>
            <a:r>
              <a:rPr lang="en-US" sz="1700" dirty="0" err="1">
                <a:latin typeface="Georgia Pro Cond Light" panose="02040306050405020303" pitchFamily="18" charset="0"/>
                <a:cs typeface="Times New Roman" panose="02020603050405020304" pitchFamily="18" charset="0"/>
              </a:rPr>
              <a:t>hrs</a:t>
            </a:r>
            <a:r>
              <a:rPr lang="en-US" sz="1700" dirty="0">
                <a:latin typeface="Georgia Pro Cond Light" panose="02040306050405020303" pitchFamily="18" charset="0"/>
                <a:cs typeface="Times New Roman" panose="02020603050405020304" pitchFamily="18" charset="0"/>
              </a:rPr>
              <a:t> prior to the meeting </a:t>
            </a:r>
          </a:p>
          <a:p>
            <a:pPr lvl="3">
              <a:buFont typeface="Wingdings" panose="05000000000000000000" pitchFamily="2" charset="2"/>
              <a:buChar char="§"/>
            </a:pPr>
            <a:r>
              <a:rPr lang="en-US" sz="1700" dirty="0">
                <a:latin typeface="Georgia Pro Cond Light" panose="02040306050405020303" pitchFamily="18" charset="0"/>
                <a:cs typeface="Times New Roman" panose="02020603050405020304" pitchFamily="18" charset="0"/>
              </a:rPr>
              <a:t>Posted on the website</a:t>
            </a:r>
            <a:endParaRPr lang="en-US" sz="1700" u="sng" dirty="0">
              <a:latin typeface="Georgia Pro Cond Light" panose="02040306050405020303" pitchFamily="18" charset="0"/>
              <a:cs typeface="Times New Roman" panose="02020603050405020304" pitchFamily="18" charset="0"/>
            </a:endParaRPr>
          </a:p>
          <a:p>
            <a:pPr lvl="3">
              <a:buFont typeface="Wingdings" panose="05000000000000000000" pitchFamily="2" charset="2"/>
              <a:buChar char="§"/>
            </a:pPr>
            <a:r>
              <a:rPr lang="en-US" sz="1700" dirty="0">
                <a:latin typeface="Georgia Pro Cond Light" panose="02040306050405020303" pitchFamily="18" charset="0"/>
                <a:cs typeface="Times New Roman" panose="02020603050405020304" pitchFamily="18" charset="0"/>
              </a:rPr>
              <a:t>Made available at principal place of business  </a:t>
            </a:r>
          </a:p>
          <a:p>
            <a:pPr marL="880110" lvl="1"/>
            <a:r>
              <a:rPr lang="en-US" sz="1700" dirty="0">
                <a:latin typeface="Georgia Pro Cond Light" panose="02040306050405020303" pitchFamily="18" charset="0"/>
                <a:cs typeface="Times New Roman" panose="02020603050405020304" pitchFamily="18" charset="0"/>
              </a:rPr>
              <a:t>If not posted on website: at least ONE copy must be in the meeting room</a:t>
            </a:r>
          </a:p>
          <a:p>
            <a:pPr marL="880110" lvl="1"/>
            <a:r>
              <a:rPr lang="en-US" sz="1700" dirty="0">
                <a:latin typeface="Georgia Pro Cond Light" panose="02040306050405020303" pitchFamily="18" charset="0"/>
                <a:cs typeface="Times New Roman" panose="02020603050405020304" pitchFamily="18" charset="0"/>
              </a:rPr>
              <a:t>Not required for exempt material </a:t>
            </a:r>
          </a:p>
          <a:p>
            <a:pPr lvl="3">
              <a:buFont typeface="Wingdings" panose="05000000000000000000" pitchFamily="2" charset="2"/>
              <a:buChar char="§"/>
            </a:pPr>
            <a:r>
              <a:rPr lang="en-US" sz="1700" dirty="0">
                <a:latin typeface="Georgia Pro Cond Light" panose="02040306050405020303" pitchFamily="18" charset="0"/>
                <a:cs typeface="Times New Roman" panose="02020603050405020304" pitchFamily="18" charset="0"/>
              </a:rPr>
              <a:t>Attorney-client or Executive Session materials </a:t>
            </a:r>
          </a:p>
          <a:p>
            <a:pPr marL="0" indent="0">
              <a:buNone/>
            </a:pPr>
            <a:endParaRPr lang="en-US" sz="1700" dirty="0">
              <a:latin typeface="Bodoni MT Condensed" panose="02070606080606020203" pitchFamily="18" charset="0"/>
              <a:cs typeface="Times New Roman" panose="02020603050405020304" pitchFamily="18" charset="0"/>
            </a:endParaRPr>
          </a:p>
        </p:txBody>
      </p:sp>
    </p:spTree>
    <p:extLst>
      <p:ext uri="{BB962C8B-B14F-4D97-AF65-F5344CB8AC3E}">
        <p14:creationId xmlns:p14="http://schemas.microsoft.com/office/powerpoint/2010/main" val="2880355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2" name="Rectangle 3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912942-C11D-4D3D-A3A4-DF52E1A8DBE3}"/>
              </a:ext>
            </a:extLst>
          </p:cNvPr>
          <p:cNvSpPr>
            <a:spLocks noGrp="1"/>
          </p:cNvSpPr>
          <p:nvPr>
            <p:ph type="title"/>
          </p:nvPr>
        </p:nvSpPr>
        <p:spPr>
          <a:xfrm>
            <a:off x="571352" y="350196"/>
            <a:ext cx="3485178" cy="1624520"/>
          </a:xfrm>
        </p:spPr>
        <p:txBody>
          <a:bodyPr anchor="ctr">
            <a:normAutofit/>
          </a:bodyPr>
          <a:lstStyle/>
          <a:p>
            <a:r>
              <a:rPr lang="en-US" sz="3500" dirty="0">
                <a:latin typeface="Georgia Pro Cond" panose="02040506050405020303" pitchFamily="18" charset="0"/>
                <a:cs typeface="Times New Roman" panose="02020603050405020304" pitchFamily="18" charset="0"/>
              </a:rPr>
              <a:t>PUBLIC COMMENT </a:t>
            </a:r>
          </a:p>
        </p:txBody>
      </p:sp>
      <p:sp>
        <p:nvSpPr>
          <p:cNvPr id="3" name="Content Placeholder 2">
            <a:extLst>
              <a:ext uri="{FF2B5EF4-FFF2-40B4-BE49-F238E27FC236}">
                <a16:creationId xmlns:a16="http://schemas.microsoft.com/office/drawing/2014/main" id="{92F50436-0EA1-443B-A244-1C032FB1F4B1}"/>
              </a:ext>
            </a:extLst>
          </p:cNvPr>
          <p:cNvSpPr>
            <a:spLocks noGrp="1"/>
          </p:cNvSpPr>
          <p:nvPr>
            <p:ph sz="quarter" idx="13"/>
          </p:nvPr>
        </p:nvSpPr>
        <p:spPr>
          <a:xfrm>
            <a:off x="571351" y="2743200"/>
            <a:ext cx="3485179" cy="3613149"/>
          </a:xfrm>
        </p:spPr>
        <p:txBody>
          <a:bodyPr anchor="ctr">
            <a:normAutofit/>
          </a:bodyPr>
          <a:lstStyle/>
          <a:p>
            <a:pPr marL="0" indent="0">
              <a:buNone/>
            </a:pPr>
            <a:r>
              <a:rPr lang="en-US" sz="1600" dirty="0">
                <a:latin typeface="Georgia Pro Cond Light" panose="02040306050405020303" pitchFamily="18" charset="0"/>
                <a:cs typeface="Times New Roman" panose="02020603050405020304" pitchFamily="18" charset="0"/>
              </a:rPr>
              <a:t>SDCL 1-25-1 </a:t>
            </a:r>
          </a:p>
          <a:p>
            <a:endParaRPr lang="en-US" sz="1600" dirty="0">
              <a:latin typeface="Georgia Pro Cond Light" panose="02040306050405020303" pitchFamily="18" charset="0"/>
              <a:cs typeface="Times New Roman" panose="02020603050405020304" pitchFamily="18" charset="0"/>
            </a:endParaRPr>
          </a:p>
          <a:p>
            <a:pPr marL="0" indent="0">
              <a:buNone/>
            </a:pPr>
            <a:r>
              <a:rPr lang="en-US" sz="1600" dirty="0">
                <a:latin typeface="Georgia Pro Cond Light" panose="02040306050405020303" pitchFamily="18" charset="0"/>
                <a:cs typeface="Times New Roman" panose="02020603050405020304" pitchFamily="18" charset="0"/>
              </a:rPr>
              <a:t>Must allow public comment at every official meeting </a:t>
            </a:r>
          </a:p>
          <a:p>
            <a:endParaRPr lang="en-US" sz="1600" dirty="0">
              <a:latin typeface="Georgia Pro Cond Light" panose="02040306050405020303" pitchFamily="18" charset="0"/>
              <a:cs typeface="Times New Roman" panose="02020603050405020304" pitchFamily="18" charset="0"/>
            </a:endParaRPr>
          </a:p>
          <a:p>
            <a:pPr marL="0" indent="0">
              <a:buNone/>
            </a:pPr>
            <a:r>
              <a:rPr lang="en-US" sz="1600" dirty="0">
                <a:latin typeface="Georgia Pro Cond Light" panose="02040306050405020303" pitchFamily="18" charset="0"/>
                <a:cs typeface="Times New Roman" panose="02020603050405020304" pitchFamily="18" charset="0"/>
              </a:rPr>
              <a:t>Limited at the public body’s discretion re: time allowed for each topic and the total time allowed for public comment</a:t>
            </a:r>
          </a:p>
          <a:p>
            <a:endParaRPr lang="en-US" sz="1600" dirty="0">
              <a:latin typeface="Georgia Pro Cond Light" panose="02040306050405020303" pitchFamily="18" charset="0"/>
              <a:cs typeface="Times New Roman" panose="02020603050405020304" pitchFamily="18" charset="0"/>
            </a:endParaRPr>
          </a:p>
          <a:p>
            <a:pPr marL="0" indent="0">
              <a:buNone/>
            </a:pPr>
            <a:r>
              <a:rPr lang="en-US" sz="1600" dirty="0">
                <a:latin typeface="Georgia Pro Cond Light" panose="02040306050405020303" pitchFamily="18" charset="0"/>
                <a:cs typeface="Times New Roman" panose="02020603050405020304" pitchFamily="18" charset="0"/>
              </a:rPr>
              <a:t>Not Required for official meetings held solely for certain purposes – i.e. executive session, inauguration or swearing in, presentation of annual report</a:t>
            </a:r>
          </a:p>
        </p:txBody>
      </p:sp>
      <p:pic>
        <p:nvPicPr>
          <p:cNvPr id="4" name="Picture 3">
            <a:extLst>
              <a:ext uri="{FF2B5EF4-FFF2-40B4-BE49-F238E27FC236}">
                <a16:creationId xmlns:a16="http://schemas.microsoft.com/office/drawing/2014/main" id="{39EC99CA-8E0D-EEE0-FC51-08735853D01E}"/>
              </a:ext>
            </a:extLst>
          </p:cNvPr>
          <p:cNvPicPr>
            <a:picLocks noChangeAspect="1"/>
          </p:cNvPicPr>
          <p:nvPr/>
        </p:nvPicPr>
        <p:blipFill>
          <a:blip r:embed="rId2"/>
          <a:srcRect r="1" b="15720"/>
          <a:stretch>
            <a:fillRect/>
          </a:stretch>
        </p:blipFill>
        <p:spPr>
          <a:xfrm>
            <a:off x="4572000" y="1"/>
            <a:ext cx="4577118" cy="6858000"/>
          </a:xfrm>
          <a:prstGeom prst="rect">
            <a:avLst/>
          </a:prstGeom>
        </p:spPr>
      </p:pic>
    </p:spTree>
    <p:extLst>
      <p:ext uri="{BB962C8B-B14F-4D97-AF65-F5344CB8AC3E}">
        <p14:creationId xmlns:p14="http://schemas.microsoft.com/office/powerpoint/2010/main" val="4148221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4421221" y="479493"/>
            <a:ext cx="4094129" cy="1325563"/>
          </a:xfrm>
        </p:spPr>
        <p:txBody>
          <a:bodyPr>
            <a:normAutofit/>
          </a:bodyPr>
          <a:lstStyle/>
          <a:p>
            <a:r>
              <a:rPr lang="en-US">
                <a:latin typeface="Georgia Pro Cond" panose="02040506050405020303" pitchFamily="18" charset="0"/>
                <a:cs typeface="Times New Roman" panose="02020603050405020304" pitchFamily="18" charset="0"/>
              </a:rPr>
              <a:t>Public Recording</a:t>
            </a:r>
            <a:endParaRPr lang="en-US">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8AF0AECF-AE79-6D79-784E-3E4904F0F787}"/>
              </a:ext>
            </a:extLst>
          </p:cNvPr>
          <p:cNvPicPr>
            <a:picLocks noChangeAspect="1"/>
          </p:cNvPicPr>
          <p:nvPr/>
        </p:nvPicPr>
        <p:blipFill>
          <a:blip r:embed="rId2"/>
          <a:stretch>
            <a:fillRect/>
          </a:stretch>
        </p:blipFill>
        <p:spPr>
          <a:xfrm>
            <a:off x="527386" y="2000489"/>
            <a:ext cx="3583036" cy="268727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p:cNvSpPr>
            <a:spLocks noGrp="1"/>
          </p:cNvSpPr>
          <p:nvPr>
            <p:ph sz="quarter" idx="13"/>
          </p:nvPr>
        </p:nvSpPr>
        <p:spPr>
          <a:xfrm>
            <a:off x="4421221" y="1984443"/>
            <a:ext cx="4094129" cy="4192520"/>
          </a:xfrm>
        </p:spPr>
        <p:txBody>
          <a:bodyPr>
            <a:normAutofit/>
          </a:bodyPr>
          <a:lstStyle/>
          <a:p>
            <a:pPr marL="137160" indent="0">
              <a:buNone/>
            </a:pPr>
            <a:r>
              <a:rPr lang="en-US" dirty="0">
                <a:latin typeface="Georgia Pro Cond Light" panose="02040306050405020303" pitchFamily="18" charset="0"/>
                <a:cs typeface="Times New Roman" panose="02020603050405020304" pitchFamily="18" charset="0"/>
              </a:rPr>
              <a:t>SDCL 1-25-11 </a:t>
            </a:r>
          </a:p>
          <a:p>
            <a:pPr lvl="1">
              <a:buFont typeface="Arial" panose="020B0604020202020204" pitchFamily="34" charset="0"/>
              <a:buChar char="•"/>
            </a:pPr>
            <a:r>
              <a:rPr lang="en-US" dirty="0">
                <a:latin typeface="Georgia Pro Cond Light" panose="02040306050405020303" pitchFamily="18" charset="0"/>
                <a:cs typeface="Times New Roman" panose="02020603050405020304" pitchFamily="18" charset="0"/>
              </a:rPr>
              <a:t>The public is allowed to audio or video record a public meeting as long as </a:t>
            </a:r>
          </a:p>
          <a:p>
            <a:pPr lvl="3">
              <a:buFont typeface="Wingdings" panose="05000000000000000000" pitchFamily="2" charset="2"/>
              <a:buChar char="§"/>
            </a:pPr>
            <a:r>
              <a:rPr lang="en-US" dirty="0">
                <a:latin typeface="Georgia Pro Cond Light" panose="02040306050405020303" pitchFamily="18" charset="0"/>
                <a:cs typeface="Times New Roman" panose="02020603050405020304" pitchFamily="18" charset="0"/>
              </a:rPr>
              <a:t>Reasonable</a:t>
            </a:r>
          </a:p>
          <a:p>
            <a:pPr lvl="3">
              <a:buFont typeface="Wingdings" panose="05000000000000000000" pitchFamily="2" charset="2"/>
              <a:buChar char="§"/>
            </a:pPr>
            <a:r>
              <a:rPr lang="en-US" dirty="0">
                <a:latin typeface="Georgia Pro Cond Light" panose="02040306050405020303" pitchFamily="18" charset="0"/>
                <a:cs typeface="Times New Roman" panose="02020603050405020304" pitchFamily="18" charset="0"/>
              </a:rPr>
              <a:t>Obvious </a:t>
            </a:r>
          </a:p>
          <a:p>
            <a:pPr lvl="3">
              <a:buFont typeface="Wingdings" panose="05000000000000000000" pitchFamily="2" charset="2"/>
              <a:buChar char="§"/>
            </a:pPr>
            <a:r>
              <a:rPr lang="en-US" dirty="0">
                <a:latin typeface="Georgia Pro Cond Light" panose="02040306050405020303" pitchFamily="18" charset="0"/>
                <a:cs typeface="Times New Roman" panose="02020603050405020304" pitchFamily="18" charset="0"/>
              </a:rPr>
              <a:t>Not disruptive </a:t>
            </a:r>
          </a:p>
        </p:txBody>
      </p:sp>
      <p:sp>
        <p:nvSpPr>
          <p:cNvPr id="6" name="TextBox 5">
            <a:extLst>
              <a:ext uri="{FF2B5EF4-FFF2-40B4-BE49-F238E27FC236}">
                <a16:creationId xmlns:a16="http://schemas.microsoft.com/office/drawing/2014/main" id="{27B484BA-15FF-FB07-0F10-FF6A61001EDD}"/>
              </a:ext>
            </a:extLst>
          </p:cNvPr>
          <p:cNvSpPr txBox="1"/>
          <p:nvPr/>
        </p:nvSpPr>
        <p:spPr>
          <a:xfrm>
            <a:off x="4637808" y="4118791"/>
            <a:ext cx="4188341" cy="1477328"/>
          </a:xfrm>
          <a:prstGeom prst="rect">
            <a:avLst/>
          </a:prstGeom>
          <a:noFill/>
        </p:spPr>
        <p:txBody>
          <a:bodyPr wrap="square" rtlCol="0">
            <a:spAutoFit/>
          </a:bodyPr>
          <a:lstStyle/>
          <a:p>
            <a:r>
              <a:rPr lang="en-US" dirty="0"/>
              <a:t>Example: Local Newspaper wants to set up a camera at beginning of meeting and pick up at end of meeting because they “don’t have time to sit through meeting” Allowed?</a:t>
            </a:r>
          </a:p>
        </p:txBody>
      </p:sp>
    </p:spTree>
    <p:extLst>
      <p:ext uri="{BB962C8B-B14F-4D97-AF65-F5344CB8AC3E}">
        <p14:creationId xmlns:p14="http://schemas.microsoft.com/office/powerpoint/2010/main" val="3351437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924800" cy="731838"/>
          </a:xfrm>
        </p:spPr>
        <p:txBody>
          <a:bodyPr>
            <a:noAutofit/>
          </a:bodyPr>
          <a:lstStyle/>
          <a:p>
            <a:r>
              <a:rPr lang="en-US" sz="4800">
                <a:latin typeface="Georgia Pro Cond" panose="02040506050405020303" pitchFamily="18" charset="0"/>
                <a:cs typeface="Times New Roman" panose="02020603050405020304" pitchFamily="18" charset="0"/>
              </a:rPr>
              <a:t>Executive Session  </a:t>
            </a:r>
            <a:endParaRPr lang="en-US" sz="4800" dirty="0">
              <a:latin typeface="Georgia Pro Cond" panose="02040506050405020303"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41EB252A-EEC6-03C7-1097-D0EAA6F2B745}"/>
              </a:ext>
            </a:extLst>
          </p:cNvPr>
          <p:cNvGraphicFramePr>
            <a:graphicFrameLocks noGrp="1"/>
          </p:cNvGraphicFramePr>
          <p:nvPr>
            <p:ph sz="quarter" idx="13"/>
          </p:nvPr>
        </p:nvGraphicFramePr>
        <p:xfrm>
          <a:off x="914400" y="1341438"/>
          <a:ext cx="7924800"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9927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9" name="Group 18">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766D43F-2374-D97A-F6D3-AD0CE7053F1C}"/>
              </a:ext>
            </a:extLst>
          </p:cNvPr>
          <p:cNvSpPr>
            <a:spLocks noGrp="1"/>
          </p:cNvSpPr>
          <p:nvPr>
            <p:ph type="title"/>
          </p:nvPr>
        </p:nvSpPr>
        <p:spPr>
          <a:xfrm>
            <a:off x="480060" y="1243013"/>
            <a:ext cx="2891790" cy="4371974"/>
          </a:xfrm>
        </p:spPr>
        <p:txBody>
          <a:bodyPr>
            <a:normAutofit/>
          </a:bodyPr>
          <a:lstStyle/>
          <a:p>
            <a:r>
              <a:rPr lang="en-US" sz="3100">
                <a:solidFill>
                  <a:schemeClr val="tx2"/>
                </a:solidFill>
                <a:latin typeface="Georgia Pro Cond" panose="02040506050405020303" pitchFamily="18" charset="0"/>
                <a:cs typeface="Times New Roman" panose="02020603050405020304" pitchFamily="18" charset="0"/>
              </a:rPr>
              <a:t>Executive Session </a:t>
            </a:r>
            <a:endParaRPr lang="en-US" sz="3100">
              <a:solidFill>
                <a:schemeClr val="tx2"/>
              </a:solidFill>
            </a:endParaRPr>
          </a:p>
        </p:txBody>
      </p:sp>
      <p:sp>
        <p:nvSpPr>
          <p:cNvPr id="3" name="Content Placeholder 2">
            <a:extLst>
              <a:ext uri="{FF2B5EF4-FFF2-40B4-BE49-F238E27FC236}">
                <a16:creationId xmlns:a16="http://schemas.microsoft.com/office/drawing/2014/main" id="{B64E8F90-11D3-DE99-B6F1-45A7671953D5}"/>
              </a:ext>
            </a:extLst>
          </p:cNvPr>
          <p:cNvSpPr>
            <a:spLocks noGrp="1"/>
          </p:cNvSpPr>
          <p:nvPr>
            <p:ph sz="quarter" idx="13"/>
          </p:nvPr>
        </p:nvSpPr>
        <p:spPr>
          <a:xfrm>
            <a:off x="4629150" y="804672"/>
            <a:ext cx="4286250" cy="5672328"/>
          </a:xfrm>
        </p:spPr>
        <p:txBody>
          <a:bodyPr anchor="ctr">
            <a:normAutofit/>
          </a:bodyPr>
          <a:lstStyle/>
          <a:p>
            <a:pPr marL="228600" lvl="2" indent="0">
              <a:buClr>
                <a:srgbClr val="DC9E1F"/>
              </a:buClr>
              <a:buNone/>
            </a:pPr>
            <a:r>
              <a:rPr lang="en-US" sz="2000" dirty="0">
                <a:solidFill>
                  <a:schemeClr val="tx2"/>
                </a:solidFill>
                <a:latin typeface="Georgia Pro Cond Light" panose="02040306050405020303" pitchFamily="18" charset="0"/>
                <a:cs typeface="Times New Roman" panose="02020603050405020304" pitchFamily="18" charset="0"/>
              </a:rPr>
              <a:t>Not limited to only the 6 listed subsections </a:t>
            </a:r>
          </a:p>
          <a:p>
            <a:pPr marL="228600" lvl="2" indent="0">
              <a:buClr>
                <a:srgbClr val="DC9E1F"/>
              </a:buClr>
              <a:buNone/>
            </a:pPr>
            <a:endParaRPr lang="en-US" sz="2000" dirty="0">
              <a:solidFill>
                <a:schemeClr val="tx2"/>
              </a:solidFill>
              <a:latin typeface="Georgia Pro Cond Light" panose="02040306050405020303" pitchFamily="18" charset="0"/>
              <a:cs typeface="Times New Roman" panose="02020603050405020304" pitchFamily="18" charset="0"/>
            </a:endParaRPr>
          </a:p>
          <a:p>
            <a:pPr marL="1087438" lvl="1" indent="-401638"/>
            <a:r>
              <a:rPr lang="en-US" sz="2000" dirty="0">
                <a:solidFill>
                  <a:schemeClr val="tx2"/>
                </a:solidFill>
                <a:latin typeface="Georgia Pro Cond Light" panose="02040306050405020303" pitchFamily="18" charset="0"/>
                <a:cs typeface="Times New Roman" panose="02020603050405020304" pitchFamily="18" charset="0"/>
              </a:rPr>
              <a:t>“Nothing in 1-25-1 or this section prevents an executive or closed meeting if the federal or state Constitution or the federal or state statutes require or permit.”  SDCL 1-25-2</a:t>
            </a:r>
          </a:p>
          <a:p>
            <a:pPr marL="228600" lvl="2" indent="0">
              <a:buClr>
                <a:srgbClr val="DC9E1F"/>
              </a:buClr>
              <a:buNone/>
            </a:pPr>
            <a:endParaRPr lang="en-US" sz="2000" dirty="0">
              <a:solidFill>
                <a:schemeClr val="tx2"/>
              </a:solidFill>
              <a:latin typeface="Georgia Pro Cond Light" panose="02040306050405020303" pitchFamily="18" charset="0"/>
              <a:cs typeface="Times New Roman" panose="02020603050405020304" pitchFamily="18" charset="0"/>
            </a:endParaRPr>
          </a:p>
          <a:p>
            <a:pPr marL="228600" lvl="2" indent="0">
              <a:buClr>
                <a:srgbClr val="DC9E1F"/>
              </a:buClr>
              <a:buNone/>
            </a:pPr>
            <a:r>
              <a:rPr lang="en-US" sz="2000" dirty="0">
                <a:solidFill>
                  <a:schemeClr val="tx2"/>
                </a:solidFill>
                <a:latin typeface="Georgia Pro Cond Light" panose="02040306050405020303" pitchFamily="18" charset="0"/>
                <a:cs typeface="Times New Roman" panose="02020603050405020304" pitchFamily="18" charset="0"/>
              </a:rPr>
              <a:t>Covers other  grants of confidentiality or privilege found in state or federal law  </a:t>
            </a:r>
          </a:p>
          <a:p>
            <a:pPr marL="1143000" lvl="5" indent="-457200"/>
            <a:r>
              <a:rPr lang="en-US" sz="2000" dirty="0">
                <a:solidFill>
                  <a:schemeClr val="tx2"/>
                </a:solidFill>
                <a:latin typeface="Georgia Pro Cond Light" panose="02040306050405020303" pitchFamily="18" charset="0"/>
                <a:cs typeface="Times New Roman" panose="02020603050405020304" pitchFamily="18" charset="0"/>
              </a:rPr>
              <a:t>attorney/client privilege </a:t>
            </a:r>
          </a:p>
          <a:p>
            <a:pPr marL="1143000" lvl="5" indent="-457200"/>
            <a:r>
              <a:rPr lang="en-US" sz="2000" dirty="0">
                <a:solidFill>
                  <a:schemeClr val="tx2"/>
                </a:solidFill>
                <a:latin typeface="Georgia Pro Cond Light" panose="02040306050405020303" pitchFamily="18" charset="0"/>
                <a:cs typeface="Times New Roman" panose="02020603050405020304" pitchFamily="18" charset="0"/>
              </a:rPr>
              <a:t>economic development information (SDCL 9-34-19)</a:t>
            </a:r>
          </a:p>
          <a:p>
            <a:pPr marL="1143000" lvl="5" indent="-457200"/>
            <a:r>
              <a:rPr lang="en-US" sz="2000" dirty="0">
                <a:solidFill>
                  <a:schemeClr val="tx2"/>
                </a:solidFill>
                <a:latin typeface="Georgia Pro Cond Light" panose="02040306050405020303" pitchFamily="18" charset="0"/>
                <a:cs typeface="Times New Roman" panose="02020603050405020304" pitchFamily="18" charset="0"/>
              </a:rPr>
              <a:t>Confidential medical or mental health information </a:t>
            </a:r>
          </a:p>
        </p:txBody>
      </p:sp>
    </p:spTree>
    <p:extLst>
      <p:ext uri="{BB962C8B-B14F-4D97-AF65-F5344CB8AC3E}">
        <p14:creationId xmlns:p14="http://schemas.microsoft.com/office/powerpoint/2010/main" val="3720275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7763DD-238E-A13A-8D98-BE3103394029}"/>
              </a:ext>
            </a:extLst>
          </p:cNvPr>
          <p:cNvPicPr>
            <a:picLocks noChangeAspect="1"/>
          </p:cNvPicPr>
          <p:nvPr/>
        </p:nvPicPr>
        <p:blipFill>
          <a:blip r:embed="rId2">
            <a:duotone>
              <a:schemeClr val="bg2">
                <a:shade val="45000"/>
                <a:satMod val="135000"/>
              </a:schemeClr>
              <a:prstClr val="white"/>
            </a:duotone>
          </a:blip>
          <a:srcRect r="10999" b="-1"/>
          <a:stretch>
            <a:fill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a:latin typeface="Georgia Pro Cond" panose="02040506050405020303" pitchFamily="18" charset="0"/>
                <a:cs typeface="Times New Roman" panose="02020603050405020304" pitchFamily="18" charset="0"/>
              </a:rPr>
              <a:t>Executive Session </a:t>
            </a:r>
          </a:p>
        </p:txBody>
      </p:sp>
      <p:graphicFrame>
        <p:nvGraphicFramePr>
          <p:cNvPr id="5" name="Content Placeholder 2">
            <a:extLst>
              <a:ext uri="{FF2B5EF4-FFF2-40B4-BE49-F238E27FC236}">
                <a16:creationId xmlns:a16="http://schemas.microsoft.com/office/drawing/2014/main" id="{AD6596E9-316B-726A-9535-C6020ED594F5}"/>
              </a:ext>
            </a:extLst>
          </p:cNvPr>
          <p:cNvGraphicFramePr>
            <a:graphicFrameLocks noGrp="1"/>
          </p:cNvGraphicFramePr>
          <p:nvPr>
            <p:ph sz="quarter" idx="13"/>
            <p:extLst>
              <p:ext uri="{D42A27DB-BD31-4B8C-83A1-F6EECF244321}">
                <p14:modId xmlns:p14="http://schemas.microsoft.com/office/powerpoint/2010/main" val="194788750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0687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459863"/>
            <a:ext cx="7886700" cy="1004594"/>
          </a:xfrm>
        </p:spPr>
        <p:txBody>
          <a:bodyPr>
            <a:normAutofit/>
          </a:bodyPr>
          <a:lstStyle/>
          <a:p>
            <a:pPr algn="ctr"/>
            <a:r>
              <a:rPr lang="en-US">
                <a:solidFill>
                  <a:srgbClr val="FFFFFF"/>
                </a:solidFill>
                <a:latin typeface="Georgia Pro Cond" panose="02040506050405020303" pitchFamily="18" charset="0"/>
                <a:cs typeface="Times New Roman" panose="02020603050405020304" pitchFamily="18" charset="0"/>
              </a:rPr>
              <a:t>Teleconferences </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DE07C512-CABB-936C-061B-F2FD0978035C}"/>
              </a:ext>
            </a:extLst>
          </p:cNvPr>
          <p:cNvGraphicFramePr>
            <a:graphicFrameLocks noGrp="1"/>
          </p:cNvGraphicFramePr>
          <p:nvPr>
            <p:ph sz="quarter" idx="13"/>
            <p:extLst>
              <p:ext uri="{D42A27DB-BD31-4B8C-83A1-F6EECF244321}">
                <p14:modId xmlns:p14="http://schemas.microsoft.com/office/powerpoint/2010/main" val="3929911594"/>
              </p:ext>
            </p:extLst>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3465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6646" y="386930"/>
            <a:ext cx="7606349" cy="1300554"/>
          </a:xfrm>
        </p:spPr>
        <p:txBody>
          <a:bodyPr anchor="b">
            <a:normAutofit/>
          </a:bodyPr>
          <a:lstStyle/>
          <a:p>
            <a:r>
              <a:rPr lang="en-US" sz="4200">
                <a:latin typeface="Georgia Pro Cond" panose="02040506050405020303" pitchFamily="18" charset="0"/>
                <a:cs typeface="Times New Roman" panose="02020603050405020304" pitchFamily="18" charset="0"/>
              </a:rPr>
              <a:t>Teleconferences</a:t>
            </a:r>
          </a:p>
        </p:txBody>
      </p:sp>
      <p:sp>
        <p:nvSpPr>
          <p:cNvPr id="23" name="Rectangle 22">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62775AB-2FD4-D143-81CD-32CE86E47A86}"/>
              </a:ext>
            </a:extLst>
          </p:cNvPr>
          <p:cNvPicPr>
            <a:picLocks noChangeAspect="1"/>
          </p:cNvPicPr>
          <p:nvPr/>
        </p:nvPicPr>
        <p:blipFill>
          <a:blip r:embed="rId2"/>
          <a:stretch>
            <a:fillRect/>
          </a:stretch>
        </p:blipFill>
        <p:spPr>
          <a:xfrm>
            <a:off x="476471" y="2952635"/>
            <a:ext cx="3862708" cy="2858404"/>
          </a:xfrm>
          <a:prstGeom prst="rect">
            <a:avLst/>
          </a:prstGeom>
        </p:spPr>
      </p:pic>
      <p:sp>
        <p:nvSpPr>
          <p:cNvPr id="3" name="Content Placeholder 2"/>
          <p:cNvSpPr>
            <a:spLocks noGrp="1"/>
          </p:cNvSpPr>
          <p:nvPr>
            <p:ph sz="quarter" idx="13"/>
          </p:nvPr>
        </p:nvSpPr>
        <p:spPr>
          <a:xfrm>
            <a:off x="4572000" y="2203079"/>
            <a:ext cx="3630995" cy="4035880"/>
          </a:xfrm>
        </p:spPr>
        <p:txBody>
          <a:bodyPr anchor="ctr">
            <a:normAutofit/>
          </a:bodyPr>
          <a:lstStyle/>
          <a:p>
            <a:pPr marL="137160" indent="0">
              <a:buNone/>
            </a:pPr>
            <a:r>
              <a:rPr lang="en-US" sz="1600" dirty="0">
                <a:latin typeface="Georgia Pro Cond Light" panose="02040306050405020303" pitchFamily="18" charset="0"/>
                <a:cs typeface="Times New Roman" panose="02020603050405020304" pitchFamily="18" charset="0"/>
              </a:rPr>
              <a:t>Notice Requirements </a:t>
            </a:r>
          </a:p>
          <a:p>
            <a:pPr marL="994410" lvl="1" indent="-457200"/>
            <a:r>
              <a:rPr lang="en-US" sz="1600" dirty="0">
                <a:latin typeface="Georgia Pro Cond Light" panose="02040306050405020303" pitchFamily="18" charset="0"/>
                <a:cs typeface="Times New Roman" panose="02020603050405020304" pitchFamily="18" charset="0"/>
              </a:rPr>
              <a:t>Posting and Agenda Requirements are the </a:t>
            </a:r>
            <a:r>
              <a:rPr lang="en-US" sz="1600" u="sng" dirty="0">
                <a:latin typeface="Georgia Pro Cond Light" panose="02040306050405020303" pitchFamily="18" charset="0"/>
                <a:cs typeface="Times New Roman" panose="02020603050405020304" pitchFamily="18" charset="0"/>
              </a:rPr>
              <a:t>SAME</a:t>
            </a:r>
            <a:r>
              <a:rPr lang="en-US" sz="1600" dirty="0">
                <a:latin typeface="Georgia Pro Cond Light" panose="02040306050405020303" pitchFamily="18" charset="0"/>
                <a:cs typeface="Times New Roman" panose="02020603050405020304" pitchFamily="18" charset="0"/>
              </a:rPr>
              <a:t> </a:t>
            </a:r>
          </a:p>
          <a:p>
            <a:pPr marL="994410" lvl="1" indent="-457200"/>
            <a:r>
              <a:rPr lang="en-US" sz="1600" dirty="0">
                <a:latin typeface="Georgia Pro Cond Light" panose="02040306050405020303" pitchFamily="18" charset="0"/>
                <a:cs typeface="Times New Roman" panose="02020603050405020304" pitchFamily="18" charset="0"/>
              </a:rPr>
              <a:t>Allow “one or more places” for the public to listen and participate.  </a:t>
            </a:r>
          </a:p>
          <a:p>
            <a:pPr lvl="4">
              <a:buFont typeface="Wingdings" panose="05000000000000000000" pitchFamily="2" charset="2"/>
              <a:buChar char="§"/>
            </a:pPr>
            <a:r>
              <a:rPr lang="en-US" sz="1600" dirty="0">
                <a:latin typeface="Georgia Pro Cond Light" panose="02040306050405020303" pitchFamily="18" charset="0"/>
                <a:cs typeface="Times New Roman" panose="02020603050405020304" pitchFamily="18" charset="0"/>
              </a:rPr>
              <a:t>SDCL 1-25-1.6 </a:t>
            </a:r>
          </a:p>
          <a:p>
            <a:pPr marL="880110" lvl="1"/>
            <a:r>
              <a:rPr lang="en-US" sz="1600" dirty="0">
                <a:latin typeface="Georgia Pro Cond Light" panose="02040306050405020303" pitchFamily="18" charset="0"/>
                <a:cs typeface="Times New Roman" panose="02020603050405020304" pitchFamily="18" charset="0"/>
              </a:rPr>
              <a:t>If less than a quorum of members present at the location for public participation, then must provide public the opportunity to listen via telephone or internet</a:t>
            </a:r>
          </a:p>
          <a:p>
            <a:pPr marL="880110" lvl="1"/>
            <a:r>
              <a:rPr lang="en-US" sz="1600" dirty="0">
                <a:latin typeface="Georgia Pro Cond Light" panose="02040306050405020303" pitchFamily="18" charset="0"/>
                <a:cs typeface="Times New Roman" panose="02020603050405020304" pitchFamily="18" charset="0"/>
              </a:rPr>
              <a:t>Does not apply to executive or closed meetings</a:t>
            </a:r>
          </a:p>
        </p:txBody>
      </p:sp>
      <p:sp>
        <p:nvSpPr>
          <p:cNvPr id="27" name="Rectangle 26">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6704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sz="3500">
                <a:solidFill>
                  <a:srgbClr val="FFFFFF"/>
                </a:solidFill>
              </a:rPr>
              <a:t>Executive Session Challenge</a:t>
            </a:r>
          </a:p>
        </p:txBody>
      </p:sp>
      <p:graphicFrame>
        <p:nvGraphicFramePr>
          <p:cNvPr id="5" name="Content Placeholder 2">
            <a:extLst>
              <a:ext uri="{FF2B5EF4-FFF2-40B4-BE49-F238E27FC236}">
                <a16:creationId xmlns:a16="http://schemas.microsoft.com/office/drawing/2014/main" id="{AADF4030-3567-8A1E-8805-CAA0DC74E8EF}"/>
              </a:ext>
            </a:extLst>
          </p:cNvPr>
          <p:cNvGraphicFramePr>
            <a:graphicFrameLocks noGrp="1"/>
          </p:cNvGraphicFramePr>
          <p:nvPr>
            <p:ph idx="1"/>
            <p:extLst>
              <p:ext uri="{D42A27DB-BD31-4B8C-83A1-F6EECF244321}">
                <p14:modId xmlns:p14="http://schemas.microsoft.com/office/powerpoint/2010/main" val="1093621944"/>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2170" y="856180"/>
            <a:ext cx="3420438" cy="1128068"/>
          </a:xfrm>
        </p:spPr>
        <p:txBody>
          <a:bodyPr anchor="ctr">
            <a:normAutofit/>
          </a:bodyPr>
          <a:lstStyle/>
          <a:p>
            <a:r>
              <a:rPr lang="en-US" sz="3500" dirty="0">
                <a:latin typeface="Georgia Pro Cond" panose="02040506050405020303" pitchFamily="18" charset="0"/>
                <a:cs typeface="Times New Roman" panose="02020603050405020304" pitchFamily="18" charset="0"/>
              </a:rPr>
              <a:t>Meeting Minutes </a:t>
            </a:r>
          </a:p>
        </p:txBody>
      </p:sp>
      <p:grpSp>
        <p:nvGrpSpPr>
          <p:cNvPr id="18" name="Group 1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bwMode="auto">
          <a:xfrm>
            <a:off x="443039" y="2330505"/>
            <a:ext cx="3419569" cy="3979585"/>
          </a:xfrm>
        </p:spPr>
        <p:txBody>
          <a:bodyPr anchor="ctr">
            <a:normAutofit/>
          </a:bodyPr>
          <a:lstStyle/>
          <a:p>
            <a:pPr marL="137160" lvl="0" indent="0">
              <a:buClr>
                <a:srgbClr val="DC9E1F"/>
              </a:buClr>
              <a:buNone/>
            </a:pPr>
            <a:r>
              <a:rPr lang="en-US" sz="1700" dirty="0">
                <a:latin typeface="Georgia Pro Cond Light" panose="02040306050405020303" pitchFamily="18" charset="0"/>
                <a:cs typeface="Times New Roman" panose="02020603050405020304" pitchFamily="18" charset="0"/>
              </a:rPr>
              <a:t>SDCL 9-18-1.1 </a:t>
            </a:r>
          </a:p>
          <a:p>
            <a:pPr lvl="1"/>
            <a:r>
              <a:rPr lang="en-US" sz="1700" dirty="0">
                <a:latin typeface="Georgia Pro Cond Light" panose="02040306050405020303" pitchFamily="18" charset="0"/>
                <a:cs typeface="Times New Roman" panose="02020603050405020304" pitchFamily="18" charset="0"/>
              </a:rPr>
              <a:t>City Finance Officer responsible for keeping a record of the proceedings  </a:t>
            </a:r>
          </a:p>
          <a:p>
            <a:pPr marL="137160" lvl="0" indent="0">
              <a:buClr>
                <a:srgbClr val="DC9E1F"/>
              </a:buClr>
              <a:buNone/>
            </a:pPr>
            <a:endParaRPr lang="en-US" sz="1700" dirty="0">
              <a:latin typeface="Bodoni MT Condensed" panose="02070606080606020203" pitchFamily="18" charset="0"/>
              <a:cs typeface="Times New Roman" panose="02020603050405020304" pitchFamily="18" charset="0"/>
            </a:endParaRPr>
          </a:p>
          <a:p>
            <a:r>
              <a:rPr lang="en-US" sz="1700" dirty="0">
                <a:latin typeface="Georgia Pro Cond Light" panose="02040306050405020303" pitchFamily="18" charset="0"/>
                <a:hlinkClick r:id="rId2">
                  <a:extLst>
                    <a:ext uri="{A12FA001-AC4F-418D-AE19-62706E023703}">
                      <ahyp:hlinkClr xmlns:ahyp="http://schemas.microsoft.com/office/drawing/2018/hyperlinkcolor" val="tx"/>
                    </a:ext>
                  </a:extLst>
                </a:hlinkClick>
              </a:rPr>
              <a:t>9-18-1.1</a:t>
            </a:r>
            <a:r>
              <a:rPr lang="en-US" sz="1700" dirty="0">
                <a:latin typeface="Georgia Pro Cond Light" panose="02040306050405020303" pitchFamily="18" charset="0"/>
              </a:rPr>
              <a:t>. Time for delivery of copy to official newspaper.</a:t>
            </a:r>
          </a:p>
          <a:p>
            <a:r>
              <a:rPr lang="en-US" sz="1700" dirty="0">
                <a:latin typeface="Georgia Pro Cond Light" panose="02040306050405020303" pitchFamily="18" charset="0"/>
              </a:rPr>
              <a:t>The finance officer shall maintain a record of the minutes published pursuant to § </a:t>
            </a:r>
            <a:r>
              <a:rPr lang="en-US" sz="1700" dirty="0">
                <a:latin typeface="Georgia Pro Cond Light" panose="02040306050405020303" pitchFamily="18" charset="0"/>
                <a:hlinkClick r:id="rId3">
                  <a:extLst>
                    <a:ext uri="{A12FA001-AC4F-418D-AE19-62706E023703}">
                      <ahyp:hlinkClr xmlns:ahyp="http://schemas.microsoft.com/office/drawing/2018/hyperlinkcolor" val="tx"/>
                    </a:ext>
                  </a:extLst>
                </a:hlinkClick>
              </a:rPr>
              <a:t>9-18-1</a:t>
            </a:r>
            <a:r>
              <a:rPr lang="en-US" sz="1700" dirty="0">
                <a:latin typeface="Georgia Pro Cond Light" panose="02040306050405020303" pitchFamily="18" charset="0"/>
              </a:rPr>
              <a:t> and deliver a copy to the official newspaper within five business days from the date the meeting was held.</a:t>
            </a:r>
          </a:p>
          <a:p>
            <a:pPr marL="137160" indent="0">
              <a:buNone/>
            </a:pPr>
            <a:endParaRPr lang="en-US" sz="1700"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ld computer monitors">
            <a:extLst>
              <a:ext uri="{FF2B5EF4-FFF2-40B4-BE49-F238E27FC236}">
                <a16:creationId xmlns:a16="http://schemas.microsoft.com/office/drawing/2014/main" id="{4E5398C2-69BE-D265-09D0-EF006B318AE5}"/>
              </a:ext>
            </a:extLst>
          </p:cNvPr>
          <p:cNvPicPr>
            <a:picLocks noChangeAspect="1"/>
          </p:cNvPicPr>
          <p:nvPr/>
        </p:nvPicPr>
        <p:blipFill>
          <a:blip r:embed="rId4"/>
          <a:srcRect l="21116" r="27821" b="2"/>
          <a:stretch>
            <a:fillRect/>
          </a:stretch>
        </p:blipFill>
        <p:spPr>
          <a:xfrm>
            <a:off x="4483341" y="799352"/>
            <a:ext cx="4069057" cy="5259296"/>
          </a:xfrm>
          <a:prstGeom prst="rect">
            <a:avLst/>
          </a:prstGeom>
        </p:spPr>
      </p:pic>
    </p:spTree>
    <p:extLst>
      <p:ext uri="{BB962C8B-B14F-4D97-AF65-F5344CB8AC3E}">
        <p14:creationId xmlns:p14="http://schemas.microsoft.com/office/powerpoint/2010/main" val="2619712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9068" y="501651"/>
            <a:ext cx="3296505" cy="1716255"/>
          </a:xfrm>
        </p:spPr>
        <p:txBody>
          <a:bodyPr anchor="b">
            <a:normAutofit/>
          </a:bodyPr>
          <a:lstStyle/>
          <a:p>
            <a:r>
              <a:rPr lang="en-US" sz="4900">
                <a:latin typeface="Georgia Pro Cond" panose="02040506050405020303" pitchFamily="18" charset="0"/>
                <a:cs typeface="Times New Roman" panose="02020603050405020304" pitchFamily="18" charset="0"/>
              </a:rPr>
              <a:t>Purpose</a:t>
            </a:r>
            <a:r>
              <a:rPr lang="en-US" sz="4900">
                <a:latin typeface="Bodoni MT" panose="02070603080606020203"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A715B42-F21B-3C8C-AD8C-62B4DF265DFD}"/>
              </a:ext>
            </a:extLst>
          </p:cNvPr>
          <p:cNvPicPr>
            <a:picLocks noChangeAspect="1"/>
          </p:cNvPicPr>
          <p:nvPr/>
        </p:nvPicPr>
        <p:blipFill>
          <a:blip r:embed="rId2"/>
          <a:stretch>
            <a:fillRect/>
          </a:stretch>
        </p:blipFill>
        <p:spPr>
          <a:xfrm>
            <a:off x="209357" y="1069832"/>
            <a:ext cx="3916219" cy="4718336"/>
          </a:xfrm>
          <a:prstGeom prst="rect">
            <a:avLst/>
          </a:prstGeom>
        </p:spPr>
      </p:pic>
      <p:sp>
        <p:nvSpPr>
          <p:cNvPr id="3" name="Content Placeholder 2"/>
          <p:cNvSpPr>
            <a:spLocks noGrp="1"/>
          </p:cNvSpPr>
          <p:nvPr>
            <p:ph sz="quarter" idx="13"/>
          </p:nvPr>
        </p:nvSpPr>
        <p:spPr>
          <a:xfrm>
            <a:off x="4794437" y="2645922"/>
            <a:ext cx="3326041" cy="3710427"/>
          </a:xfrm>
        </p:spPr>
        <p:txBody>
          <a:bodyPr anchor="t">
            <a:normAutofit/>
          </a:bodyPr>
          <a:lstStyle/>
          <a:p>
            <a:pPr marL="137160" indent="0">
              <a:spcBef>
                <a:spcPct val="50000"/>
              </a:spcBef>
              <a:buNone/>
            </a:pPr>
            <a:r>
              <a:rPr lang="en-US" sz="1700">
                <a:solidFill>
                  <a:schemeClr val="tx1">
                    <a:alpha val="80000"/>
                  </a:schemeClr>
                </a:solidFill>
                <a:latin typeface="Georgia Pro Cond Light" panose="02040306050405020303" pitchFamily="18" charset="0"/>
                <a:cs typeface="Times New Roman" panose="02020603050405020304" pitchFamily="18" charset="0"/>
              </a:rPr>
              <a:t>“…to prohibit actions being taken at secret meetings where it is impossible for the interested public to become fully informed and to detect improper influences.”</a:t>
            </a:r>
          </a:p>
          <a:p>
            <a:pPr lvl="1">
              <a:spcBef>
                <a:spcPct val="50000"/>
              </a:spcBef>
            </a:pPr>
            <a:r>
              <a:rPr lang="en-US" sz="1700" i="1">
                <a:solidFill>
                  <a:schemeClr val="tx1">
                    <a:alpha val="80000"/>
                  </a:schemeClr>
                </a:solidFill>
                <a:latin typeface="Georgia Pro Cond Light" panose="02040306050405020303" pitchFamily="18" charset="0"/>
                <a:cs typeface="Times New Roman" panose="02020603050405020304" pitchFamily="18" charset="0"/>
              </a:rPr>
              <a:t>Olson v. Cass, </a:t>
            </a:r>
            <a:r>
              <a:rPr lang="en-US" sz="1700">
                <a:solidFill>
                  <a:schemeClr val="tx1">
                    <a:alpha val="80000"/>
                  </a:schemeClr>
                </a:solidFill>
                <a:latin typeface="Georgia Pro Cond Light" panose="02040306050405020303" pitchFamily="18" charset="0"/>
                <a:cs typeface="Times New Roman" panose="02020603050405020304" pitchFamily="18" charset="0"/>
              </a:rPr>
              <a:t>349 N.W.2d 435 (S.D. 1984)</a:t>
            </a:r>
            <a:endParaRPr lang="en-US" sz="1700" i="1">
              <a:solidFill>
                <a:schemeClr val="tx1">
                  <a:alpha val="80000"/>
                </a:schemeClr>
              </a:solidFill>
              <a:latin typeface="Georgia Pro Cond Light" panose="02040306050405020303" pitchFamily="18" charset="0"/>
              <a:cs typeface="Times New Roman" panose="02020603050405020304" pitchFamily="18" charset="0"/>
            </a:endParaRPr>
          </a:p>
          <a:p>
            <a:pPr marL="137160" indent="0">
              <a:buNone/>
            </a:pPr>
            <a:endParaRPr lang="en-US" sz="1700">
              <a:solidFill>
                <a:schemeClr val="tx1">
                  <a:alpha val="80000"/>
                </a:schemeClr>
              </a:solidFill>
            </a:endParaRP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576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EF712-658C-4141-40A4-ABAE61A8DEA0}"/>
              </a:ext>
            </a:extLst>
          </p:cNvPr>
          <p:cNvSpPr>
            <a:spLocks noGrp="1"/>
          </p:cNvSpPr>
          <p:nvPr>
            <p:ph type="title"/>
          </p:nvPr>
        </p:nvSpPr>
        <p:spPr>
          <a:xfrm>
            <a:off x="628650" y="365125"/>
            <a:ext cx="7886700" cy="1325563"/>
          </a:xfrm>
        </p:spPr>
        <p:txBody>
          <a:bodyPr>
            <a:normAutofit/>
          </a:bodyPr>
          <a:lstStyle/>
          <a:p>
            <a:r>
              <a:rPr kumimoji="0" lang="en-US" sz="4300" b="0" i="0" u="none" strike="noStrike" kern="1200" cap="none" spc="0" normalizeH="0" baseline="0" noProof="0">
                <a:ln>
                  <a:noFill/>
                </a:ln>
                <a:effectLst/>
                <a:uLnTx/>
                <a:uFillTx/>
                <a:latin typeface="Georgia Pro Cond" panose="02040506050405020303" pitchFamily="18" charset="0"/>
                <a:ea typeface="+mj-ea"/>
                <a:cs typeface="Times New Roman" panose="02020603050405020304" pitchFamily="18" charset="0"/>
              </a:rPr>
              <a:t>Annual Review Open Meetings Laws </a:t>
            </a:r>
            <a:endParaRPr lang="en-US" sz="4300"/>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sX0" fmla="*/ 0 w 7818120"/>
              <a:gd name="csY0" fmla="*/ 0 h 18288"/>
              <a:gd name="csX1" fmla="*/ 416966 w 7818120"/>
              <a:gd name="csY1" fmla="*/ 0 h 18288"/>
              <a:gd name="csX2" fmla="*/ 1146658 w 7818120"/>
              <a:gd name="csY2" fmla="*/ 0 h 18288"/>
              <a:gd name="csX3" fmla="*/ 1563624 w 7818120"/>
              <a:gd name="csY3" fmla="*/ 0 h 18288"/>
              <a:gd name="csX4" fmla="*/ 2136953 w 7818120"/>
              <a:gd name="csY4" fmla="*/ 0 h 18288"/>
              <a:gd name="csX5" fmla="*/ 2944825 w 7818120"/>
              <a:gd name="csY5" fmla="*/ 0 h 18288"/>
              <a:gd name="csX6" fmla="*/ 3596335 w 7818120"/>
              <a:gd name="csY6" fmla="*/ 0 h 18288"/>
              <a:gd name="csX7" fmla="*/ 4326026 w 7818120"/>
              <a:gd name="csY7" fmla="*/ 0 h 18288"/>
              <a:gd name="csX8" fmla="*/ 4899355 w 7818120"/>
              <a:gd name="csY8" fmla="*/ 0 h 18288"/>
              <a:gd name="csX9" fmla="*/ 5550865 w 7818120"/>
              <a:gd name="csY9" fmla="*/ 0 h 18288"/>
              <a:gd name="csX10" fmla="*/ 6358738 w 7818120"/>
              <a:gd name="csY10" fmla="*/ 0 h 18288"/>
              <a:gd name="csX11" fmla="*/ 6853885 w 7818120"/>
              <a:gd name="csY11" fmla="*/ 0 h 18288"/>
              <a:gd name="csX12" fmla="*/ 7818120 w 7818120"/>
              <a:gd name="csY12" fmla="*/ 0 h 18288"/>
              <a:gd name="csX13" fmla="*/ 7818120 w 7818120"/>
              <a:gd name="csY13" fmla="*/ 18288 h 18288"/>
              <a:gd name="csX14" fmla="*/ 7244791 w 7818120"/>
              <a:gd name="csY14" fmla="*/ 18288 h 18288"/>
              <a:gd name="csX15" fmla="*/ 6827825 w 7818120"/>
              <a:gd name="csY15" fmla="*/ 18288 h 18288"/>
              <a:gd name="csX16" fmla="*/ 6176315 w 7818120"/>
              <a:gd name="csY16" fmla="*/ 18288 h 18288"/>
              <a:gd name="csX17" fmla="*/ 5681167 w 7818120"/>
              <a:gd name="csY17" fmla="*/ 18288 h 18288"/>
              <a:gd name="csX18" fmla="*/ 5029657 w 7818120"/>
              <a:gd name="csY18" fmla="*/ 18288 h 18288"/>
              <a:gd name="csX19" fmla="*/ 4378147 w 7818120"/>
              <a:gd name="csY19" fmla="*/ 18288 h 18288"/>
              <a:gd name="csX20" fmla="*/ 3726637 w 7818120"/>
              <a:gd name="csY20" fmla="*/ 18288 h 18288"/>
              <a:gd name="csX21" fmla="*/ 3075127 w 7818120"/>
              <a:gd name="csY21" fmla="*/ 18288 h 18288"/>
              <a:gd name="csX22" fmla="*/ 2501798 w 7818120"/>
              <a:gd name="csY22" fmla="*/ 18288 h 18288"/>
              <a:gd name="csX23" fmla="*/ 1772107 w 7818120"/>
              <a:gd name="csY23" fmla="*/ 18288 h 18288"/>
              <a:gd name="csX24" fmla="*/ 1120597 w 7818120"/>
              <a:gd name="csY24" fmla="*/ 18288 h 18288"/>
              <a:gd name="csX25" fmla="*/ 0 w 7818120"/>
              <a:gd name="csY25" fmla="*/ 18288 h 18288"/>
              <a:gd name="csX26" fmla="*/ 0 w 7818120"/>
              <a:gd name="csY2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4B37E1A-FBA0-974F-275C-15419A47AF6E}"/>
              </a:ext>
            </a:extLst>
          </p:cNvPr>
          <p:cNvGraphicFramePr>
            <a:graphicFrameLocks noGrp="1"/>
          </p:cNvGraphicFramePr>
          <p:nvPr>
            <p:ph sz="quarter" idx="13"/>
            <p:extLst>
              <p:ext uri="{D42A27DB-BD31-4B8C-83A1-F6EECF244321}">
                <p14:modId xmlns:p14="http://schemas.microsoft.com/office/powerpoint/2010/main" val="2911301859"/>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8352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22313" y="934327"/>
            <a:ext cx="6693294" cy="1058275"/>
          </a:xfrm>
        </p:spPr>
        <p:txBody>
          <a:bodyPr>
            <a:normAutofit/>
          </a:bodyPr>
          <a:lstStyle/>
          <a:p>
            <a:pPr algn="ctr"/>
            <a:r>
              <a:rPr lang="en-US">
                <a:latin typeface="Georgia Pro Cond" panose="02040506050405020303" pitchFamily="18" charset="0"/>
                <a:cs typeface="Times New Roman" panose="02020603050405020304" pitchFamily="18" charset="0"/>
              </a:rPr>
              <a:t>State’s Attorney Enforcement</a:t>
            </a:r>
          </a:p>
        </p:txBody>
      </p:sp>
      <p:sp>
        <p:nvSpPr>
          <p:cNvPr id="15" name="Freeform: Shape 14">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0359" y="2337807"/>
            <a:ext cx="7203281"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6295" y="2190741"/>
            <a:ext cx="1011410"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quarter" idx="13"/>
          </p:nvPr>
        </p:nvSpPr>
        <p:spPr>
          <a:xfrm>
            <a:off x="1455905" y="2752316"/>
            <a:ext cx="6232189" cy="2756848"/>
          </a:xfrm>
        </p:spPr>
        <p:txBody>
          <a:bodyPr>
            <a:normAutofit/>
          </a:bodyPr>
          <a:lstStyle/>
          <a:p>
            <a:pPr marL="137160" indent="0">
              <a:buNone/>
            </a:pPr>
            <a:r>
              <a:rPr lang="en-US" sz="1600" dirty="0">
                <a:latin typeface="Georgia Pro Cond Light" panose="02040306050405020303" pitchFamily="18" charset="0"/>
                <a:cs typeface="Times New Roman" panose="02020603050405020304" pitchFamily="18" charset="0"/>
              </a:rPr>
              <a:t>Under SDCL 1-25-6 and 1-25-6.1</a:t>
            </a:r>
          </a:p>
          <a:p>
            <a:pPr marL="137160" indent="0">
              <a:buNone/>
            </a:pPr>
            <a:r>
              <a:rPr lang="en-US" sz="1600" dirty="0">
                <a:latin typeface="Georgia Pro Cond Light" panose="02040306050405020303" pitchFamily="18" charset="0"/>
                <a:cs typeface="Times New Roman" panose="02020603050405020304" pitchFamily="18" charset="0"/>
              </a:rPr>
              <a:t>State’s Attorney has 3 options: </a:t>
            </a:r>
          </a:p>
          <a:p>
            <a:pPr marL="880110" lvl="1"/>
            <a:r>
              <a:rPr lang="en-US" sz="1600" dirty="0">
                <a:latin typeface="Georgia Pro Cond Light" panose="02040306050405020303" pitchFamily="18" charset="0"/>
                <a:cs typeface="Times New Roman" panose="02020603050405020304" pitchFamily="18" charset="0"/>
              </a:rPr>
              <a:t>Charge Class 2 Misdemeanor</a:t>
            </a:r>
          </a:p>
          <a:p>
            <a:pPr marL="880110" lvl="1"/>
            <a:r>
              <a:rPr lang="en-US" sz="1600" dirty="0">
                <a:latin typeface="Georgia Pro Cond Light" panose="02040306050405020303" pitchFamily="18" charset="0"/>
                <a:cs typeface="Times New Roman" panose="02020603050405020304" pitchFamily="18" charset="0"/>
              </a:rPr>
              <a:t>Dismiss (“no merits” letter)</a:t>
            </a:r>
          </a:p>
          <a:p>
            <a:pPr lvl="4">
              <a:buFont typeface="Wingdings" panose="05000000000000000000" pitchFamily="2" charset="2"/>
              <a:buChar char="§"/>
            </a:pPr>
            <a:r>
              <a:rPr lang="en-US" sz="1600" dirty="0">
                <a:latin typeface="Georgia Pro Cond Light" panose="02040306050405020303" pitchFamily="18" charset="0"/>
                <a:cs typeface="Times New Roman" panose="02020603050405020304" pitchFamily="18" charset="0"/>
              </a:rPr>
              <a:t>Send copy of complaint and investigation file to AG </a:t>
            </a:r>
          </a:p>
          <a:p>
            <a:pPr marL="880110" lvl="1"/>
            <a:r>
              <a:rPr lang="en-US" sz="1600" dirty="0">
                <a:latin typeface="Georgia Pro Cond Light" panose="02040306050405020303" pitchFamily="18" charset="0"/>
                <a:cs typeface="Times New Roman" panose="02020603050405020304" pitchFamily="18" charset="0"/>
              </a:rPr>
              <a:t>Refer to Open Meeting Commission for further action</a:t>
            </a:r>
          </a:p>
          <a:p>
            <a:pPr marL="880110" lvl="1"/>
            <a:r>
              <a:rPr lang="en-US" sz="1600" dirty="0">
                <a:latin typeface="Georgia Pro Cond Light" panose="02040306050405020303" pitchFamily="18" charset="0"/>
                <a:cs typeface="Times New Roman" panose="02020603050405020304" pitchFamily="18" charset="0"/>
              </a:rPr>
              <a:t>IF conflict of interest with an alleged complaint against the board of county commissioners</a:t>
            </a:r>
          </a:p>
          <a:p>
            <a:pPr marL="1565910" lvl="3"/>
            <a:r>
              <a:rPr lang="en-US" sz="1600" dirty="0">
                <a:latin typeface="Georgia Pro Cond Light" panose="02040306050405020303" pitchFamily="18" charset="0"/>
                <a:cs typeface="Times New Roman" panose="02020603050405020304" pitchFamily="18" charset="0"/>
              </a:rPr>
              <a:t> Refer to another SA </a:t>
            </a:r>
          </a:p>
          <a:p>
            <a:pPr marL="1565910" lvl="3"/>
            <a:r>
              <a:rPr lang="en-US" sz="1600" dirty="0">
                <a:latin typeface="Georgia Pro Cond Light" panose="02040306050405020303" pitchFamily="18" charset="0"/>
                <a:cs typeface="Times New Roman" panose="02020603050405020304" pitchFamily="18" charset="0"/>
              </a:rPr>
              <a:t> Refer to AG only if no other conflict option available </a:t>
            </a:r>
          </a:p>
        </p:txBody>
      </p:sp>
    </p:spTree>
    <p:extLst>
      <p:ext uri="{BB962C8B-B14F-4D97-AF65-F5344CB8AC3E}">
        <p14:creationId xmlns:p14="http://schemas.microsoft.com/office/powerpoint/2010/main" val="3009019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924800" cy="755904"/>
          </a:xfrm>
        </p:spPr>
        <p:txBody>
          <a:bodyPr/>
          <a:lstStyle/>
          <a:p>
            <a:r>
              <a:rPr lang="en-US" sz="4000">
                <a:latin typeface="Georgia Pro Cond" panose="02040506050405020303" pitchFamily="18" charset="0"/>
                <a:cs typeface="Times New Roman" panose="02020603050405020304" pitchFamily="18" charset="0"/>
              </a:rPr>
              <a:t>Open Meetings Commission</a:t>
            </a:r>
            <a:endParaRPr lang="en-US" sz="4000" dirty="0">
              <a:latin typeface="Georgia Pro Cond" panose="02040506050405020303"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3BF0A11C-C543-15AE-4F9C-9F900E607F3E}"/>
              </a:ext>
            </a:extLst>
          </p:cNvPr>
          <p:cNvGraphicFramePr>
            <a:graphicFrameLocks noGrp="1"/>
          </p:cNvGraphicFramePr>
          <p:nvPr>
            <p:ph sz="quarter" idx="13"/>
          </p:nvPr>
        </p:nvGraphicFramePr>
        <p:xfrm>
          <a:off x="914400" y="1600200"/>
          <a:ext cx="7924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286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12AC23-F046-4DC5-9B92-07CA6CC7C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5AAFE7-143D-45AC-B616-09521E0F5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A5DB72-E109-4D37-B6DD-C328D5397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C34EE77-74D1-42B4-801B-40B35A68C1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29" name="Oval 28">
              <a:extLst>
                <a:ext uri="{FF2B5EF4-FFF2-40B4-BE49-F238E27FC236}">
                  <a16:creationId xmlns:a16="http://schemas.microsoft.com/office/drawing/2014/main" id="{12152B4E-1BCF-43D1-814C-F560CEB52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5486774-B7FC-480F-9AAF-9F55F4C43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8FA6A4C-BA1F-4EF8-B3BD-F28CB66DE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BF89DB3-EA73-4FD0-AACB-5FE32C149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BAB203A-25C6-422F-9DB6-C69F0EE9F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74730A1-7A3A-4ACF-965D-A6DCEC7DB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EB2D1A1F-B200-4444-AE01-EFC97AF7B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0" y="1131511"/>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70E4CB9D-2256-4786-8DDF-ADFBF35337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39" name="Straight Connector 38">
              <a:extLst>
                <a:ext uri="{FF2B5EF4-FFF2-40B4-BE49-F238E27FC236}">
                  <a16:creationId xmlns:a16="http://schemas.microsoft.com/office/drawing/2014/main" id="{180841E3-DFCC-429A-B907-8B06EDB1E9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4698A1-0C53-4620-97E1-B4689288CF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DBDFF7F-BD40-4085-952D-F6EC5908D9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29CA06-4FE5-44A6-8D40-A9C36449CE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568E6F37-AE05-46BF-A77F-5505926E92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31" name="Straight Connector 30">
              <a:extLst>
                <a:ext uri="{FF2B5EF4-FFF2-40B4-BE49-F238E27FC236}">
                  <a16:creationId xmlns:a16="http://schemas.microsoft.com/office/drawing/2014/main" id="{8D6F5ECB-975C-4A38-BD48-A3C2B38E9E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BF36011-C922-4FD6-B09D-781A87054B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1FD3DC2-6A33-4C9E-B0F5-5D6209717F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E4F800E-82BC-4AEF-9F07-7F95C8B8C3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9FB5F59-E9F7-4859-BD05-022DBB2938DD}"/>
              </a:ext>
            </a:extLst>
          </p:cNvPr>
          <p:cNvSpPr>
            <a:spLocks noGrp="1"/>
          </p:cNvSpPr>
          <p:nvPr>
            <p:ph type="title"/>
          </p:nvPr>
        </p:nvSpPr>
        <p:spPr>
          <a:xfrm>
            <a:off x="473202" y="630936"/>
            <a:ext cx="3742438" cy="5478640"/>
          </a:xfrm>
          <a:noFill/>
        </p:spPr>
        <p:txBody>
          <a:bodyPr anchor="ctr">
            <a:normAutofit/>
          </a:bodyPr>
          <a:lstStyle/>
          <a:p>
            <a:r>
              <a:rPr lang="en-US" sz="4200">
                <a:solidFill>
                  <a:schemeClr val="bg1"/>
                </a:solidFill>
                <a:latin typeface="Georgia Pro Cond" panose="02040506050405020303" pitchFamily="18" charset="0"/>
                <a:cs typeface="Times New Roman" panose="02020603050405020304" pitchFamily="18" charset="0"/>
              </a:rPr>
              <a:t>Open Meetings Commission</a:t>
            </a:r>
            <a:endParaRPr lang="en-US" sz="4200">
              <a:solidFill>
                <a:schemeClr val="bg1"/>
              </a:solidFill>
            </a:endParaRPr>
          </a:p>
        </p:txBody>
      </p:sp>
      <p:sp>
        <p:nvSpPr>
          <p:cNvPr id="36" name="Rectangle 35">
            <a:extLst>
              <a:ext uri="{FF2B5EF4-FFF2-40B4-BE49-F238E27FC236}">
                <a16:creationId xmlns:a16="http://schemas.microsoft.com/office/drawing/2014/main" id="{C8D9C5DD-B8B3-46A0-8FBC-EE462F96C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40997" y="1207140"/>
            <a:ext cx="5678424" cy="4256130"/>
          </a:xfrm>
          <a:prstGeom prst="rect">
            <a:avLst/>
          </a:prstGeom>
          <a:gradFill flip="none" rotWithShape="1">
            <a:gsLst>
              <a:gs pos="0">
                <a:schemeClr val="tx1">
                  <a:alpha val="20000"/>
                </a:schemeClr>
              </a:gs>
              <a:gs pos="100000">
                <a:schemeClr val="tx1">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F2A6F9-1DD2-46FA-8AF1-360829BCBEB7}"/>
              </a:ext>
            </a:extLst>
          </p:cNvPr>
          <p:cNvSpPr>
            <a:spLocks noGrp="1"/>
          </p:cNvSpPr>
          <p:nvPr>
            <p:ph sz="quarter" idx="13"/>
          </p:nvPr>
        </p:nvSpPr>
        <p:spPr>
          <a:xfrm>
            <a:off x="4531459" y="630936"/>
            <a:ext cx="3736705" cy="5478672"/>
          </a:xfrm>
          <a:noFill/>
        </p:spPr>
        <p:txBody>
          <a:bodyPr anchor="ctr">
            <a:normAutofit/>
          </a:bodyPr>
          <a:lstStyle/>
          <a:p>
            <a:pPr marL="0" indent="0">
              <a:spcAft>
                <a:spcPts val="0"/>
              </a:spcAft>
              <a:buNone/>
            </a:pPr>
            <a:r>
              <a:rPr lang="en-US" sz="1600">
                <a:solidFill>
                  <a:schemeClr val="bg1"/>
                </a:solidFill>
                <a:latin typeface="Georgia Pro Cond Light" panose="02040306050405020303" pitchFamily="18" charset="0"/>
              </a:rPr>
              <a:t>Procedure:</a:t>
            </a:r>
          </a:p>
          <a:p>
            <a:pPr marL="0" indent="0">
              <a:spcAft>
                <a:spcPts val="0"/>
              </a:spcAft>
              <a:buNone/>
            </a:pPr>
            <a:endParaRPr lang="en-US" sz="1600">
              <a:solidFill>
                <a:schemeClr val="bg1"/>
              </a:solidFill>
              <a:latin typeface="Georgia Pro Cond Light" panose="02040306050405020303" pitchFamily="18" charset="0"/>
            </a:endParaRPr>
          </a:p>
          <a:p>
            <a:pPr lvl="1">
              <a:spcAft>
                <a:spcPts val="0"/>
              </a:spcAft>
            </a:pPr>
            <a:r>
              <a:rPr lang="en-US" sz="1600">
                <a:solidFill>
                  <a:schemeClr val="bg1"/>
                </a:solidFill>
                <a:latin typeface="Georgia Pro Cond Light" panose="02040306050405020303" pitchFamily="18" charset="0"/>
              </a:rPr>
              <a:t>State’s Attorney receives complaint and investigates </a:t>
            </a:r>
          </a:p>
          <a:p>
            <a:pPr lvl="3">
              <a:spcAft>
                <a:spcPts val="0"/>
              </a:spcAft>
            </a:pPr>
            <a:r>
              <a:rPr lang="en-US" sz="1600">
                <a:solidFill>
                  <a:schemeClr val="bg1"/>
                </a:solidFill>
                <a:latin typeface="Georgia Pro Cond Light" panose="02040306050405020303" pitchFamily="18" charset="0"/>
              </a:rPr>
              <a:t>Complaint must be notarized </a:t>
            </a:r>
          </a:p>
          <a:p>
            <a:pPr lvl="1">
              <a:spcAft>
                <a:spcPts val="0"/>
              </a:spcAft>
            </a:pPr>
            <a:r>
              <a:rPr lang="en-US" sz="1600">
                <a:solidFill>
                  <a:schemeClr val="bg1"/>
                </a:solidFill>
                <a:latin typeface="Georgia Pro Cond Light" panose="02040306050405020303" pitchFamily="18" charset="0"/>
              </a:rPr>
              <a:t>State’s Attorney makes referral to OMC </a:t>
            </a:r>
          </a:p>
          <a:p>
            <a:pPr>
              <a:spcAft>
                <a:spcPts val="0"/>
              </a:spcAft>
            </a:pPr>
            <a:endParaRPr lang="en-US" sz="1600">
              <a:solidFill>
                <a:schemeClr val="bg1"/>
              </a:solidFill>
              <a:latin typeface="Georgia Pro Cond Light" panose="02040306050405020303" pitchFamily="18" charset="0"/>
            </a:endParaRPr>
          </a:p>
          <a:p>
            <a:pPr lvl="1">
              <a:spcAft>
                <a:spcPts val="0"/>
              </a:spcAft>
            </a:pPr>
            <a:r>
              <a:rPr lang="en-US" sz="1600">
                <a:solidFill>
                  <a:schemeClr val="bg1"/>
                </a:solidFill>
                <a:latin typeface="Georgia Pro Cond Light" panose="02040306050405020303" pitchFamily="18" charset="0"/>
              </a:rPr>
              <a:t>Public Body given opportunity to respond</a:t>
            </a:r>
          </a:p>
          <a:p>
            <a:pPr>
              <a:spcAft>
                <a:spcPts val="0"/>
              </a:spcAft>
            </a:pPr>
            <a:endParaRPr lang="en-US" sz="1600">
              <a:solidFill>
                <a:schemeClr val="bg1"/>
              </a:solidFill>
              <a:latin typeface="Georgia Pro Cond Light" panose="02040306050405020303" pitchFamily="18" charset="0"/>
            </a:endParaRPr>
          </a:p>
          <a:p>
            <a:pPr lvl="1">
              <a:spcAft>
                <a:spcPts val="0"/>
              </a:spcAft>
            </a:pPr>
            <a:r>
              <a:rPr lang="en-US" sz="1600">
                <a:solidFill>
                  <a:schemeClr val="bg1"/>
                </a:solidFill>
                <a:latin typeface="Georgia Pro Cond Light" panose="02040306050405020303" pitchFamily="18" charset="0"/>
              </a:rPr>
              <a:t>Hearing scheduled and arguments heard</a:t>
            </a:r>
          </a:p>
          <a:p>
            <a:pPr>
              <a:spcAft>
                <a:spcPts val="0"/>
              </a:spcAft>
            </a:pPr>
            <a:endParaRPr lang="en-US" sz="1600">
              <a:solidFill>
                <a:schemeClr val="bg1"/>
              </a:solidFill>
              <a:latin typeface="Georgia Pro Cond Light" panose="02040306050405020303" pitchFamily="18" charset="0"/>
            </a:endParaRPr>
          </a:p>
          <a:p>
            <a:pPr lvl="1">
              <a:spcAft>
                <a:spcPts val="0"/>
              </a:spcAft>
            </a:pPr>
            <a:r>
              <a:rPr lang="en-US" sz="1600">
                <a:solidFill>
                  <a:schemeClr val="bg1"/>
                </a:solidFill>
                <a:latin typeface="Georgia Pro Cond Light" panose="02040306050405020303" pitchFamily="18" charset="0"/>
              </a:rPr>
              <a:t>Majority of OMC makes decision  </a:t>
            </a:r>
          </a:p>
          <a:p>
            <a:pPr>
              <a:spcAft>
                <a:spcPts val="0"/>
              </a:spcAft>
            </a:pPr>
            <a:endParaRPr lang="en-US" sz="1600">
              <a:solidFill>
                <a:schemeClr val="bg1"/>
              </a:solidFill>
              <a:latin typeface="Georgia Pro Cond Light" panose="02040306050405020303" pitchFamily="18" charset="0"/>
            </a:endParaRPr>
          </a:p>
          <a:p>
            <a:pPr lvl="1">
              <a:spcAft>
                <a:spcPts val="0"/>
              </a:spcAft>
            </a:pPr>
            <a:r>
              <a:rPr lang="en-US" sz="1600">
                <a:solidFill>
                  <a:schemeClr val="bg1"/>
                </a:solidFill>
                <a:latin typeface="Georgia Pro Cond Light" panose="02040306050405020303" pitchFamily="18" charset="0"/>
              </a:rPr>
              <a:t>Written decision issued and filed with Attorney General  </a:t>
            </a:r>
          </a:p>
          <a:p>
            <a:endParaRPr lang="en-US" sz="1600">
              <a:solidFill>
                <a:schemeClr val="bg1"/>
              </a:solidFill>
              <a:latin typeface="Georgia Pro Cond Light" panose="02040306050405020303" pitchFamily="18" charset="0"/>
            </a:endParaRPr>
          </a:p>
          <a:p>
            <a:pPr marL="0" indent="0">
              <a:buNone/>
            </a:pPr>
            <a:endParaRPr lang="en-US" sz="1600">
              <a:solidFill>
                <a:schemeClr val="bg1"/>
              </a:solidFill>
              <a:latin typeface="Georgia Pro Cond Light" panose="02040306050405020303" pitchFamily="18" charset="0"/>
            </a:endParaRPr>
          </a:p>
        </p:txBody>
      </p:sp>
    </p:spTree>
    <p:extLst>
      <p:ext uri="{BB962C8B-B14F-4D97-AF65-F5344CB8AC3E}">
        <p14:creationId xmlns:p14="http://schemas.microsoft.com/office/powerpoint/2010/main" val="3322063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2"/>
            <a:ext cx="2601175" cy="6858000"/>
            <a:chOff x="651279" y="598259"/>
            <a:chExt cx="10889442" cy="5680742"/>
          </a:xfrm>
        </p:grpSpPr>
        <p:sp>
          <p:nvSpPr>
            <p:cNvPr id="13"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rot="16200000">
            <a:off x="-994410" y="1947672"/>
            <a:ext cx="4471416" cy="2788920"/>
          </a:xfrm>
        </p:spPr>
        <p:txBody>
          <a:bodyPr anchor="ctr">
            <a:normAutofit/>
          </a:bodyPr>
          <a:lstStyle/>
          <a:p>
            <a:r>
              <a:rPr lang="en-US" sz="4200">
                <a:solidFill>
                  <a:schemeClr val="bg1"/>
                </a:solidFill>
                <a:latin typeface="Georgia Pro Cond" panose="02040506050405020303" pitchFamily="18" charset="0"/>
                <a:cs typeface="Times New Roman" panose="02020603050405020304" pitchFamily="18" charset="0"/>
              </a:rPr>
              <a:t>Open Meetings Commission</a:t>
            </a:r>
          </a:p>
        </p:txBody>
      </p:sp>
      <p:sp>
        <p:nvSpPr>
          <p:cNvPr id="3" name="Content Placeholder 2"/>
          <p:cNvSpPr>
            <a:spLocks noGrp="1"/>
          </p:cNvSpPr>
          <p:nvPr>
            <p:ph sz="quarter" idx="13"/>
          </p:nvPr>
        </p:nvSpPr>
        <p:spPr>
          <a:xfrm>
            <a:off x="3053301" y="841247"/>
            <a:ext cx="5158408" cy="5120640"/>
          </a:xfrm>
        </p:spPr>
        <p:txBody>
          <a:bodyPr anchor="ctr">
            <a:normAutofit/>
          </a:bodyPr>
          <a:lstStyle/>
          <a:p>
            <a:pPr marL="137160" indent="0">
              <a:buNone/>
            </a:pPr>
            <a:r>
              <a:rPr lang="en-US" sz="1600" b="1" dirty="0">
                <a:solidFill>
                  <a:schemeClr val="tx2"/>
                </a:solidFill>
                <a:latin typeface="Georgia Pro Cond Light" panose="02040306050405020303" pitchFamily="18" charset="0"/>
                <a:cs typeface="Times New Roman" panose="02020603050405020304" pitchFamily="18" charset="0"/>
              </a:rPr>
              <a:t>No right of appeal -- decision of the OMC is final</a:t>
            </a:r>
          </a:p>
          <a:p>
            <a:pPr marL="137160" indent="0">
              <a:buNone/>
            </a:pPr>
            <a:endParaRPr lang="en-US" sz="1600" b="1" dirty="0">
              <a:solidFill>
                <a:schemeClr val="tx2"/>
              </a:solidFill>
              <a:latin typeface="Georgia Pro Cond Light" panose="02040306050405020303" pitchFamily="18" charset="0"/>
              <a:cs typeface="Times New Roman" panose="02020603050405020304" pitchFamily="18" charset="0"/>
            </a:endParaRPr>
          </a:p>
          <a:p>
            <a:pPr marL="137160" indent="0">
              <a:buNone/>
            </a:pPr>
            <a:r>
              <a:rPr lang="en-US" sz="1600" b="1" dirty="0">
                <a:solidFill>
                  <a:schemeClr val="tx2"/>
                </a:solidFill>
                <a:latin typeface="Georgia Pro Cond Light" panose="02040306050405020303" pitchFamily="18" charset="0"/>
                <a:cs typeface="Times New Roman" panose="02020603050405020304" pitchFamily="18" charset="0"/>
              </a:rPr>
              <a:t>No statutory mechanism for reconsideration of OMC decision </a:t>
            </a:r>
          </a:p>
          <a:p>
            <a:pPr marL="457200" lvl="1" indent="0">
              <a:buNone/>
            </a:pPr>
            <a:endParaRPr lang="en-US" sz="1600" b="1" dirty="0">
              <a:solidFill>
                <a:schemeClr val="tx2"/>
              </a:solidFill>
              <a:latin typeface="Georgia Pro Cond Light" panose="02040306050405020303" pitchFamily="18" charset="0"/>
              <a:cs typeface="Times New Roman" panose="02020603050405020304" pitchFamily="18" charset="0"/>
            </a:endParaRPr>
          </a:p>
          <a:p>
            <a:pPr marL="137160" indent="0">
              <a:buNone/>
            </a:pPr>
            <a:r>
              <a:rPr lang="en-US" sz="1600" b="1" dirty="0">
                <a:solidFill>
                  <a:schemeClr val="tx2"/>
                </a:solidFill>
                <a:latin typeface="Georgia Pro Cond Light" panose="02040306050405020303" pitchFamily="18" charset="0"/>
                <a:cs typeface="Times New Roman" panose="02020603050405020304" pitchFamily="18" charset="0"/>
              </a:rPr>
              <a:t>If OMC finds a violation:</a:t>
            </a:r>
          </a:p>
          <a:p>
            <a:pPr lvl="1">
              <a:buFont typeface="Arial" panose="020B0604020202020204" pitchFamily="34" charset="0"/>
              <a:buChar char="•"/>
            </a:pPr>
            <a:r>
              <a:rPr lang="en-US" sz="1600" b="1" dirty="0">
                <a:solidFill>
                  <a:schemeClr val="tx2"/>
                </a:solidFill>
                <a:latin typeface="Georgia Pro Cond Light" panose="02040306050405020303" pitchFamily="18" charset="0"/>
                <a:cs typeface="Times New Roman" panose="02020603050405020304" pitchFamily="18" charset="0"/>
              </a:rPr>
              <a:t>Can </a:t>
            </a:r>
            <a:r>
              <a:rPr lang="en-US" sz="1600" b="1" u="sng" dirty="0">
                <a:solidFill>
                  <a:schemeClr val="tx2"/>
                </a:solidFill>
                <a:latin typeface="Georgia Pro Cond Light" panose="02040306050405020303" pitchFamily="18" charset="0"/>
                <a:cs typeface="Times New Roman" panose="02020603050405020304" pitchFamily="18" charset="0"/>
              </a:rPr>
              <a:t>only</a:t>
            </a:r>
            <a:r>
              <a:rPr lang="en-US" sz="1600" b="1" dirty="0">
                <a:solidFill>
                  <a:schemeClr val="tx2"/>
                </a:solidFill>
                <a:latin typeface="Georgia Pro Cond Light" panose="02040306050405020303" pitchFamily="18" charset="0"/>
                <a:cs typeface="Times New Roman" panose="02020603050405020304" pitchFamily="18" charset="0"/>
              </a:rPr>
              <a:t> issue public reprimand </a:t>
            </a:r>
          </a:p>
          <a:p>
            <a:pPr lvl="2"/>
            <a:r>
              <a:rPr lang="en-US" sz="1600" b="1" dirty="0">
                <a:solidFill>
                  <a:schemeClr val="tx2"/>
                </a:solidFill>
                <a:latin typeface="Georgia Pro Cond Light" panose="02040306050405020303" pitchFamily="18" charset="0"/>
                <a:cs typeface="Times New Roman" panose="02020603050405020304" pitchFamily="18" charset="0"/>
              </a:rPr>
              <a:t>Cannot impose fines or other penalties</a:t>
            </a:r>
          </a:p>
          <a:p>
            <a:pPr lvl="2"/>
            <a:r>
              <a:rPr lang="en-US" sz="1600" b="1" dirty="0">
                <a:solidFill>
                  <a:schemeClr val="tx2"/>
                </a:solidFill>
                <a:latin typeface="Georgia Pro Cond Light" panose="02040306050405020303" pitchFamily="18" charset="0"/>
                <a:cs typeface="Times New Roman" panose="02020603050405020304" pitchFamily="18" charset="0"/>
              </a:rPr>
              <a:t>Cannot send back to State’s Attorney or to Attorney General for criminal prosecution </a:t>
            </a:r>
          </a:p>
          <a:p>
            <a:pPr lvl="1">
              <a:buFont typeface="Arial" panose="020B0604020202020204" pitchFamily="34" charset="0"/>
              <a:buChar char="•"/>
            </a:pPr>
            <a:endParaRPr lang="en-US" sz="1600" b="1" dirty="0">
              <a:solidFill>
                <a:schemeClr val="tx2"/>
              </a:solidFill>
              <a:latin typeface="Georgia Pro Cond Light" panose="02040306050405020303" pitchFamily="18" charset="0"/>
              <a:cs typeface="Times New Roman" panose="02020603050405020304" pitchFamily="18" charset="0"/>
            </a:endParaRPr>
          </a:p>
          <a:p>
            <a:pPr marL="137160" lvl="0" indent="0">
              <a:buClr>
                <a:srgbClr val="DC9E1F"/>
              </a:buClr>
              <a:buNone/>
            </a:pPr>
            <a:r>
              <a:rPr lang="en-US" sz="1600" b="1" dirty="0">
                <a:solidFill>
                  <a:schemeClr val="tx2"/>
                </a:solidFill>
                <a:latin typeface="Georgia Pro Cond Light" panose="02040306050405020303" pitchFamily="18" charset="0"/>
                <a:cs typeface="Times New Roman" panose="02020603050405020304" pitchFamily="18" charset="0"/>
              </a:rPr>
              <a:t>Final decision is a public record </a:t>
            </a:r>
          </a:p>
          <a:p>
            <a:pPr lvl="1">
              <a:spcAft>
                <a:spcPts val="0"/>
              </a:spcAft>
              <a:buFont typeface="Arial" panose="020B0604020202020204" pitchFamily="34" charset="0"/>
              <a:buChar char="•"/>
            </a:pPr>
            <a:endParaRPr lang="en-US" sz="1600" dirty="0">
              <a:solidFill>
                <a:schemeClr val="tx2"/>
              </a:solidFill>
              <a:latin typeface="Georgia Pro Cond Light" panose="02040306050405020303" pitchFamily="18" charset="0"/>
              <a:cs typeface="Times New Roman" panose="02020603050405020304" pitchFamily="18" charset="0"/>
            </a:endParaRPr>
          </a:p>
        </p:txBody>
      </p:sp>
    </p:spTree>
    <p:extLst>
      <p:ext uri="{BB962C8B-B14F-4D97-AF65-F5344CB8AC3E}">
        <p14:creationId xmlns:p14="http://schemas.microsoft.com/office/powerpoint/2010/main" val="1265222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sz="2700" dirty="0">
                <a:solidFill>
                  <a:srgbClr val="FFFFFF"/>
                </a:solidFill>
              </a:rPr>
              <a:t>Common Pitfalls – What Gets Public Bodies in Trouble- Per AG Office</a:t>
            </a:r>
          </a:p>
        </p:txBody>
      </p:sp>
      <p:graphicFrame>
        <p:nvGraphicFramePr>
          <p:cNvPr id="5" name="Content Placeholder 2">
            <a:extLst>
              <a:ext uri="{FF2B5EF4-FFF2-40B4-BE49-F238E27FC236}">
                <a16:creationId xmlns:a16="http://schemas.microsoft.com/office/drawing/2014/main" id="{C76B319F-E9B2-2981-A17B-1EEABA951843}"/>
              </a:ext>
            </a:extLst>
          </p:cNvPr>
          <p:cNvGraphicFramePr>
            <a:graphicFrameLocks noGrp="1"/>
          </p:cNvGraphicFramePr>
          <p:nvPr>
            <p:ph idx="1"/>
            <p:extLst>
              <p:ext uri="{D42A27DB-BD31-4B8C-83A1-F6EECF244321}">
                <p14:modId xmlns:p14="http://schemas.microsoft.com/office/powerpoint/2010/main" val="1263688777"/>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CA35BF-05B5-B63D-F875-14DA9A6B4612}"/>
              </a:ext>
            </a:extLst>
          </p:cNvPr>
          <p:cNvSpPr txBox="1"/>
          <p:nvPr/>
        </p:nvSpPr>
        <p:spPr>
          <a:xfrm>
            <a:off x="571352" y="350196"/>
            <a:ext cx="3485178" cy="16245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dirty="0">
                <a:latin typeface="+mj-lt"/>
                <a:ea typeface="+mj-ea"/>
                <a:cs typeface="+mj-cs"/>
              </a:rPr>
              <a:t>Hot Topic- Adding agenda Items without 24 hour public notice</a:t>
            </a:r>
          </a:p>
        </p:txBody>
      </p:sp>
      <p:sp>
        <p:nvSpPr>
          <p:cNvPr id="3" name="TextBox 2">
            <a:extLst>
              <a:ext uri="{FF2B5EF4-FFF2-40B4-BE49-F238E27FC236}">
                <a16:creationId xmlns:a16="http://schemas.microsoft.com/office/drawing/2014/main" id="{552B44C5-6BB5-C4C8-58A5-51FAE9F00087}"/>
              </a:ext>
            </a:extLst>
          </p:cNvPr>
          <p:cNvSpPr txBox="1"/>
          <p:nvPr/>
        </p:nvSpPr>
        <p:spPr>
          <a:xfrm>
            <a:off x="571351" y="3810000"/>
            <a:ext cx="3485179" cy="254634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dirty="0"/>
              <a:t>May Agenda Items be added after the agenda has been sent out to the public and less than 24 hours before the meeting begins, or at the start of the meeting?</a:t>
            </a:r>
          </a:p>
        </p:txBody>
      </p:sp>
      <p:pic>
        <p:nvPicPr>
          <p:cNvPr id="6" name="Picture 5" descr="Empty office chairs">
            <a:extLst>
              <a:ext uri="{FF2B5EF4-FFF2-40B4-BE49-F238E27FC236}">
                <a16:creationId xmlns:a16="http://schemas.microsoft.com/office/drawing/2014/main" id="{3A72F2E7-0881-08C7-3C9F-4C6A3D6A712D}"/>
              </a:ext>
            </a:extLst>
          </p:cNvPr>
          <p:cNvPicPr>
            <a:picLocks noChangeAspect="1"/>
          </p:cNvPicPr>
          <p:nvPr/>
        </p:nvPicPr>
        <p:blipFill>
          <a:blip r:embed="rId2"/>
          <a:srcRect l="31971" r="23979" b="-1"/>
          <a:stretch>
            <a:fillRect/>
          </a:stretch>
        </p:blipFill>
        <p:spPr>
          <a:xfrm>
            <a:off x="4572000" y="0"/>
            <a:ext cx="4577118" cy="6858000"/>
          </a:xfrm>
          <a:prstGeom prst="rect">
            <a:avLst/>
          </a:prstGeom>
        </p:spPr>
      </p:pic>
      <p:sp>
        <p:nvSpPr>
          <p:cNvPr id="4" name="TextBox 3">
            <a:extLst>
              <a:ext uri="{FF2B5EF4-FFF2-40B4-BE49-F238E27FC236}">
                <a16:creationId xmlns:a16="http://schemas.microsoft.com/office/drawing/2014/main" id="{986AC8FE-C738-7C37-C29D-83BB82F1BA20}"/>
              </a:ext>
            </a:extLst>
          </p:cNvPr>
          <p:cNvSpPr txBox="1"/>
          <p:nvPr/>
        </p:nvSpPr>
        <p:spPr>
          <a:xfrm>
            <a:off x="63188" y="2714501"/>
            <a:ext cx="5029200" cy="923330"/>
          </a:xfrm>
          <a:prstGeom prst="rect">
            <a:avLst/>
          </a:prstGeom>
          <a:noFill/>
        </p:spPr>
        <p:txBody>
          <a:bodyPr wrap="square" rtlCol="0">
            <a:spAutoFit/>
          </a:bodyPr>
          <a:lstStyle/>
          <a:p>
            <a:pPr>
              <a:spcAft>
                <a:spcPts val="600"/>
              </a:spcAft>
            </a:pPr>
            <a:r>
              <a:rPr lang="en-US" dirty="0"/>
              <a:t>In the Matter of Open Meetings Complaint v. Yankton County Board of Commissioners addressed this topic</a:t>
            </a:r>
          </a:p>
        </p:txBody>
      </p:sp>
    </p:spTree>
    <p:extLst>
      <p:ext uri="{BB962C8B-B14F-4D97-AF65-F5344CB8AC3E}">
        <p14:creationId xmlns:p14="http://schemas.microsoft.com/office/powerpoint/2010/main" val="1507633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1"/>
            <a:ext cx="8249304"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CA34CFE-5F19-A2AF-8E16-6652E61735BC}"/>
              </a:ext>
            </a:extLst>
          </p:cNvPr>
          <p:cNvPicPr>
            <a:picLocks noChangeAspect="1"/>
          </p:cNvPicPr>
          <p:nvPr/>
        </p:nvPicPr>
        <p:blipFill>
          <a:blip r:embed="rId2">
            <a:extLst>
              <a:ext uri="{28A0092B-C50C-407E-A947-70E740481C1C}">
                <a14:useLocalDpi xmlns:a14="http://schemas.microsoft.com/office/drawing/2010/main" val="0"/>
              </a:ext>
            </a:extLst>
          </a:blip>
          <a:srcRect l="2106" r="2625" b="-1"/>
          <a:stretch>
            <a:fillRect/>
          </a:stretch>
        </p:blipFill>
        <p:spPr>
          <a:xfrm>
            <a:off x="628650" y="754148"/>
            <a:ext cx="7886700" cy="4995575"/>
          </a:xfrm>
          <a:prstGeom prst="rect">
            <a:avLst/>
          </a:prstGeom>
        </p:spPr>
      </p:pic>
      <p:cxnSp>
        <p:nvCxnSpPr>
          <p:cNvPr id="14" name="Straight Connector 13">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29769"/>
            <a:ext cx="825017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665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416" y="0"/>
            <a:ext cx="8423809"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B879FE6-025A-1A96-95F7-DEFC8B163F82}"/>
              </a:ext>
            </a:extLst>
          </p:cNvPr>
          <p:cNvPicPr>
            <a:picLocks noChangeAspect="1"/>
          </p:cNvPicPr>
          <p:nvPr/>
        </p:nvPicPr>
        <p:blipFill>
          <a:blip r:embed="rId2">
            <a:extLst>
              <a:ext uri="{28A0092B-C50C-407E-A947-70E740481C1C}">
                <a14:useLocalDpi xmlns:a14="http://schemas.microsoft.com/office/drawing/2010/main" val="0"/>
              </a:ext>
            </a:extLst>
          </a:blip>
          <a:srcRect l="2544" r="12913" b="-1"/>
          <a:stretch>
            <a:fillRect/>
          </a:stretch>
        </p:blipFill>
        <p:spPr>
          <a:xfrm>
            <a:off x="719403" y="364142"/>
            <a:ext cx="7777234" cy="3867993"/>
          </a:xfrm>
          <a:prstGeom prst="rect">
            <a:avLst/>
          </a:prstGeom>
        </p:spPr>
      </p:pic>
      <p:sp>
        <p:nvSpPr>
          <p:cNvPr id="15" name="Rectangle 14">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17950" y="5666847"/>
            <a:ext cx="1463040" cy="34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47B3628-E9B3-C2B6-0E65-E2938B5BCC04}"/>
              </a:ext>
            </a:extLst>
          </p:cNvPr>
          <p:cNvSpPr txBox="1"/>
          <p:nvPr/>
        </p:nvSpPr>
        <p:spPr>
          <a:xfrm>
            <a:off x="3872039" y="4883544"/>
            <a:ext cx="4940186" cy="155690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600"/>
              <a:t>But…hold on a minute….</a:t>
            </a:r>
          </a:p>
        </p:txBody>
      </p:sp>
    </p:spTree>
    <p:extLst>
      <p:ext uri="{BB962C8B-B14F-4D97-AF65-F5344CB8AC3E}">
        <p14:creationId xmlns:p14="http://schemas.microsoft.com/office/powerpoint/2010/main" val="3291583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6FD11D5-8FC1-C635-2DFF-1B8F24BC8160}"/>
              </a:ext>
            </a:extLst>
          </p:cNvPr>
          <p:cNvSpPr txBox="1"/>
          <p:nvPr/>
        </p:nvSpPr>
        <p:spPr>
          <a:xfrm>
            <a:off x="524784" y="248038"/>
            <a:ext cx="5297791"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500" kern="1200" dirty="0">
                <a:solidFill>
                  <a:srgbClr val="FFFFFF"/>
                </a:solidFill>
                <a:latin typeface="+mj-lt"/>
                <a:ea typeface="+mj-ea"/>
                <a:cs typeface="+mj-cs"/>
              </a:rPr>
              <a:t>PREVIEW OF COMING ATTRACTIONS- NEW LAWS</a:t>
            </a:r>
          </a:p>
        </p:txBody>
      </p:sp>
      <p:pic>
        <p:nvPicPr>
          <p:cNvPr id="3" name="Picture 2">
            <a:extLst>
              <a:ext uri="{FF2B5EF4-FFF2-40B4-BE49-F238E27FC236}">
                <a16:creationId xmlns:a16="http://schemas.microsoft.com/office/drawing/2014/main" id="{ADE8B3C8-51C5-C515-0B45-FF08FC4C0DA4}"/>
              </a:ext>
            </a:extLst>
          </p:cNvPr>
          <p:cNvPicPr>
            <a:picLocks noChangeAspect="1"/>
          </p:cNvPicPr>
          <p:nvPr/>
        </p:nvPicPr>
        <p:blipFill>
          <a:blip r:embed="rId2"/>
          <a:stretch>
            <a:fillRect/>
          </a:stretch>
        </p:blipFill>
        <p:spPr>
          <a:xfrm>
            <a:off x="614523" y="1966293"/>
            <a:ext cx="7914952" cy="4452160"/>
          </a:xfrm>
          <a:prstGeom prst="rect">
            <a:avLst/>
          </a:prstGeom>
        </p:spPr>
      </p:pic>
    </p:spTree>
    <p:extLst>
      <p:ext uri="{BB962C8B-B14F-4D97-AF65-F5344CB8AC3E}">
        <p14:creationId xmlns:p14="http://schemas.microsoft.com/office/powerpoint/2010/main" val="443319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sz="4700">
                <a:latin typeface="Georgia Pro Cond" panose="02040506050405020303" pitchFamily="18" charset="0"/>
                <a:cs typeface="Times New Roman" panose="02020603050405020304" pitchFamily="18" charset="0"/>
              </a:rPr>
              <a:t>OFFICIAL ?</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sX0" fmla="*/ 0 w 7818120"/>
              <a:gd name="csY0" fmla="*/ 0 h 18288"/>
              <a:gd name="csX1" fmla="*/ 416966 w 7818120"/>
              <a:gd name="csY1" fmla="*/ 0 h 18288"/>
              <a:gd name="csX2" fmla="*/ 1146658 w 7818120"/>
              <a:gd name="csY2" fmla="*/ 0 h 18288"/>
              <a:gd name="csX3" fmla="*/ 1563624 w 7818120"/>
              <a:gd name="csY3" fmla="*/ 0 h 18288"/>
              <a:gd name="csX4" fmla="*/ 2136953 w 7818120"/>
              <a:gd name="csY4" fmla="*/ 0 h 18288"/>
              <a:gd name="csX5" fmla="*/ 2944825 w 7818120"/>
              <a:gd name="csY5" fmla="*/ 0 h 18288"/>
              <a:gd name="csX6" fmla="*/ 3596335 w 7818120"/>
              <a:gd name="csY6" fmla="*/ 0 h 18288"/>
              <a:gd name="csX7" fmla="*/ 4326026 w 7818120"/>
              <a:gd name="csY7" fmla="*/ 0 h 18288"/>
              <a:gd name="csX8" fmla="*/ 4899355 w 7818120"/>
              <a:gd name="csY8" fmla="*/ 0 h 18288"/>
              <a:gd name="csX9" fmla="*/ 5550865 w 7818120"/>
              <a:gd name="csY9" fmla="*/ 0 h 18288"/>
              <a:gd name="csX10" fmla="*/ 6358738 w 7818120"/>
              <a:gd name="csY10" fmla="*/ 0 h 18288"/>
              <a:gd name="csX11" fmla="*/ 6853885 w 7818120"/>
              <a:gd name="csY11" fmla="*/ 0 h 18288"/>
              <a:gd name="csX12" fmla="*/ 7818120 w 7818120"/>
              <a:gd name="csY12" fmla="*/ 0 h 18288"/>
              <a:gd name="csX13" fmla="*/ 7818120 w 7818120"/>
              <a:gd name="csY13" fmla="*/ 18288 h 18288"/>
              <a:gd name="csX14" fmla="*/ 7244791 w 7818120"/>
              <a:gd name="csY14" fmla="*/ 18288 h 18288"/>
              <a:gd name="csX15" fmla="*/ 6827825 w 7818120"/>
              <a:gd name="csY15" fmla="*/ 18288 h 18288"/>
              <a:gd name="csX16" fmla="*/ 6176315 w 7818120"/>
              <a:gd name="csY16" fmla="*/ 18288 h 18288"/>
              <a:gd name="csX17" fmla="*/ 5681167 w 7818120"/>
              <a:gd name="csY17" fmla="*/ 18288 h 18288"/>
              <a:gd name="csX18" fmla="*/ 5029657 w 7818120"/>
              <a:gd name="csY18" fmla="*/ 18288 h 18288"/>
              <a:gd name="csX19" fmla="*/ 4378147 w 7818120"/>
              <a:gd name="csY19" fmla="*/ 18288 h 18288"/>
              <a:gd name="csX20" fmla="*/ 3726637 w 7818120"/>
              <a:gd name="csY20" fmla="*/ 18288 h 18288"/>
              <a:gd name="csX21" fmla="*/ 3075127 w 7818120"/>
              <a:gd name="csY21" fmla="*/ 18288 h 18288"/>
              <a:gd name="csX22" fmla="*/ 2501798 w 7818120"/>
              <a:gd name="csY22" fmla="*/ 18288 h 18288"/>
              <a:gd name="csX23" fmla="*/ 1772107 w 7818120"/>
              <a:gd name="csY23" fmla="*/ 18288 h 18288"/>
              <a:gd name="csX24" fmla="*/ 1120597 w 7818120"/>
              <a:gd name="csY24" fmla="*/ 18288 h 18288"/>
              <a:gd name="csX25" fmla="*/ 0 w 7818120"/>
              <a:gd name="csY25" fmla="*/ 18288 h 18288"/>
              <a:gd name="csX26" fmla="*/ 0 w 7818120"/>
              <a:gd name="csY2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8EBF3E7-83BC-FA2C-E386-877D3B771FF4}"/>
              </a:ext>
            </a:extLst>
          </p:cNvPr>
          <p:cNvGraphicFramePr>
            <a:graphicFrameLocks noGrp="1"/>
          </p:cNvGraphicFramePr>
          <p:nvPr>
            <p:ph sz="quarter" idx="13"/>
            <p:extLst>
              <p:ext uri="{D42A27DB-BD31-4B8C-83A1-F6EECF244321}">
                <p14:modId xmlns:p14="http://schemas.microsoft.com/office/powerpoint/2010/main" val="3889390468"/>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5306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718AEBA-CC11-8203-D261-335BCA01F0A4}"/>
              </a:ext>
            </a:extLst>
          </p:cNvPr>
          <p:cNvGraphicFramePr>
            <a:graphicFrameLocks noChangeAspect="1"/>
          </p:cNvGraphicFramePr>
          <p:nvPr>
            <p:extLst>
              <p:ext uri="{D42A27DB-BD31-4B8C-83A1-F6EECF244321}">
                <p14:modId xmlns:p14="http://schemas.microsoft.com/office/powerpoint/2010/main" val="3106676379"/>
              </p:ext>
            </p:extLst>
          </p:nvPr>
        </p:nvGraphicFramePr>
        <p:xfrm>
          <a:off x="255311" y="76200"/>
          <a:ext cx="8633377" cy="8686800"/>
        </p:xfrm>
        <a:graphic>
          <a:graphicData uri="http://schemas.openxmlformats.org/presentationml/2006/ole">
            <mc:AlternateContent xmlns:mc="http://schemas.openxmlformats.org/markup-compatibility/2006">
              <mc:Choice xmlns:v="urn:schemas-microsoft-com:vml" Requires="v">
                <p:oleObj name="Acrobat Document" r:id="rId2" imgW="5829165" imgH="7543680" progId="Acrobat.Document.DC">
                  <p:embed/>
                </p:oleObj>
              </mc:Choice>
              <mc:Fallback>
                <p:oleObj name="Acrobat Document" r:id="rId2" imgW="5829165" imgH="7543680" progId="Acrobat.Document.DC">
                  <p:embed/>
                  <p:pic>
                    <p:nvPicPr>
                      <p:cNvPr id="0" name=""/>
                      <p:cNvPicPr/>
                      <p:nvPr/>
                    </p:nvPicPr>
                    <p:blipFill>
                      <a:blip r:embed="rId3"/>
                      <a:stretch>
                        <a:fillRect/>
                      </a:stretch>
                    </p:blipFill>
                    <p:spPr>
                      <a:xfrm>
                        <a:off x="255311" y="76200"/>
                        <a:ext cx="8633377" cy="8686800"/>
                      </a:xfrm>
                      <a:prstGeom prst="rect">
                        <a:avLst/>
                      </a:prstGeom>
                    </p:spPr>
                  </p:pic>
                </p:oleObj>
              </mc:Fallback>
            </mc:AlternateContent>
          </a:graphicData>
        </a:graphic>
      </p:graphicFrame>
    </p:spTree>
    <p:extLst>
      <p:ext uri="{BB962C8B-B14F-4D97-AF65-F5344CB8AC3E}">
        <p14:creationId xmlns:p14="http://schemas.microsoft.com/office/powerpoint/2010/main" val="2456903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Question marks in a line and one question mark is lit">
            <a:extLst>
              <a:ext uri="{FF2B5EF4-FFF2-40B4-BE49-F238E27FC236}">
                <a16:creationId xmlns:a16="http://schemas.microsoft.com/office/drawing/2014/main" id="{4DC56C9A-AAC1-95CB-E182-A00D516C1B8F}"/>
              </a:ext>
            </a:extLst>
          </p:cNvPr>
          <p:cNvPicPr>
            <a:picLocks noChangeAspect="1"/>
          </p:cNvPicPr>
          <p:nvPr/>
        </p:nvPicPr>
        <p:blipFill>
          <a:blip r:embed="rId2"/>
          <a:srcRect r="10999" b="-1"/>
          <a:stretch>
            <a:fillRect/>
          </a:stretch>
        </p:blipFill>
        <p:spPr>
          <a:xfrm>
            <a:off x="2" y="10"/>
            <a:ext cx="9143998" cy="6857988"/>
          </a:xfrm>
          <a:prstGeom prst="rect">
            <a:avLst/>
          </a:prstGeom>
        </p:spPr>
      </p:pic>
      <p:sp>
        <p:nvSpPr>
          <p:cNvPr id="8" name="Rectangle 7">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4286" y="2516347"/>
            <a:ext cx="6864098" cy="1819211"/>
          </a:xfrm>
          <a:prstGeom prst="rect">
            <a:avLst/>
          </a:prstGeom>
          <a:gradFill>
            <a:gsLst>
              <a:gs pos="0">
                <a:schemeClr val="accent5">
                  <a:lumMod val="60000"/>
                  <a:lumOff val="40000"/>
                </a:schemeClr>
              </a:gs>
              <a:gs pos="43000">
                <a:schemeClr val="accent2">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871912" y="0"/>
            <a:ext cx="5286509" cy="6858000"/>
          </a:xfrm>
          <a:prstGeom prst="rect">
            <a:avLst/>
          </a:prstGeom>
          <a:gradFill flip="none" rotWithShape="1">
            <a:gsLst>
              <a:gs pos="19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06829" y="812504"/>
            <a:ext cx="6864096" cy="5239087"/>
          </a:xfrm>
          <a:prstGeom prst="rect">
            <a:avLst/>
          </a:prstGeom>
          <a:gradFill flip="none" rotWithShape="1">
            <a:gsLst>
              <a:gs pos="0">
                <a:schemeClr val="accent5"/>
              </a:gs>
              <a:gs pos="64000">
                <a:schemeClr val="accent2">
                  <a:alpha val="0"/>
                </a:schemeClr>
              </a:gs>
            </a:gsLst>
            <a:lin ang="7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01EB5855-8EB7-1AE5-9030-5D0AA3C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166784" y="876108"/>
            <a:ext cx="2839273" cy="9144001"/>
          </a:xfrm>
          <a:prstGeom prst="rect">
            <a:avLst/>
          </a:prstGeom>
          <a:gradFill>
            <a:gsLst>
              <a:gs pos="0">
                <a:schemeClr val="accent2"/>
              </a:gs>
              <a:gs pos="53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645BAB2-86C9-239C-D2C7-FF1B220D52A6}"/>
              </a:ext>
            </a:extLst>
          </p:cNvPr>
          <p:cNvSpPr txBox="1"/>
          <p:nvPr/>
        </p:nvSpPr>
        <p:spPr>
          <a:xfrm>
            <a:off x="5798601" y="2138209"/>
            <a:ext cx="2784615" cy="283927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100">
                <a:solidFill>
                  <a:srgbClr val="FFFFFF"/>
                </a:solidFill>
                <a:latin typeface="+mj-lt"/>
                <a:ea typeface="+mj-ea"/>
                <a:cs typeface="+mj-cs"/>
              </a:rPr>
              <a:t>QUESTIONS????</a:t>
            </a:r>
          </a:p>
        </p:txBody>
      </p:sp>
    </p:spTree>
    <p:extLst>
      <p:ext uri="{BB962C8B-B14F-4D97-AF65-F5344CB8AC3E}">
        <p14:creationId xmlns:p14="http://schemas.microsoft.com/office/powerpoint/2010/main" val="2063732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924800" cy="884238"/>
          </a:xfrm>
        </p:spPr>
        <p:txBody>
          <a:bodyPr/>
          <a:lstStyle/>
          <a:p>
            <a:r>
              <a:rPr lang="en-US" sz="4800" dirty="0">
                <a:latin typeface="Georgia Pro Cond" panose="02040506050405020303" pitchFamily="18" charset="0"/>
                <a:cs typeface="Times New Roman" panose="02020603050405020304" pitchFamily="18" charset="0"/>
              </a:rPr>
              <a:t>OFFICIAL meeting?</a:t>
            </a:r>
          </a:p>
        </p:txBody>
      </p:sp>
      <p:sp>
        <p:nvSpPr>
          <p:cNvPr id="3" name="Content Placeholder 2"/>
          <p:cNvSpPr>
            <a:spLocks noGrp="1"/>
          </p:cNvSpPr>
          <p:nvPr>
            <p:ph sz="quarter" idx="13"/>
          </p:nvPr>
        </p:nvSpPr>
        <p:spPr>
          <a:xfrm>
            <a:off x="914400" y="1600200"/>
            <a:ext cx="7848600" cy="2743200"/>
          </a:xfrm>
        </p:spPr>
        <p:txBody>
          <a:bodyPr>
            <a:normAutofit/>
          </a:bodyPr>
          <a:lstStyle/>
          <a:p>
            <a:pPr marL="137160" indent="0">
              <a:buNone/>
            </a:pPr>
            <a:r>
              <a:rPr lang="en-US" sz="4000" dirty="0">
                <a:latin typeface="Georgia Pro Cond Light" panose="02040306050405020303" pitchFamily="18" charset="0"/>
                <a:cs typeface="Times New Roman" panose="02020603050405020304" pitchFamily="18" charset="0"/>
              </a:rPr>
              <a:t>Need for an official meeting:  </a:t>
            </a:r>
          </a:p>
          <a:p>
            <a:pPr marL="1376363" indent="-461963">
              <a:buAutoNum type="arabicPeriod"/>
            </a:pPr>
            <a:r>
              <a:rPr lang="en-US" sz="4000" dirty="0">
                <a:latin typeface="Georgia Pro Cond Light" panose="02040306050405020303" pitchFamily="18" charset="0"/>
                <a:cs typeface="Times New Roman" panose="02020603050405020304" pitchFamily="18" charset="0"/>
              </a:rPr>
              <a:t>Quorum </a:t>
            </a:r>
          </a:p>
          <a:p>
            <a:pPr marL="1376363" indent="-461963">
              <a:buAutoNum type="arabicPeriod"/>
            </a:pPr>
            <a:r>
              <a:rPr lang="en-US" sz="4000" dirty="0">
                <a:latin typeface="Georgia Pro Cond Light" panose="02040306050405020303" pitchFamily="18" charset="0"/>
                <a:cs typeface="Times New Roman" panose="02020603050405020304" pitchFamily="18" charset="0"/>
              </a:rPr>
              <a:t>Discussion/decision -- official business or public policy   	</a:t>
            </a:r>
          </a:p>
          <a:p>
            <a:pPr lvl="3"/>
            <a:endParaRPr lang="en-US" sz="4000" dirty="0">
              <a:latin typeface="Bodoni MT Condensed" panose="02070606080606020203" pitchFamily="18" charset="0"/>
              <a:cs typeface="Times New Roman" panose="02020603050405020304" pitchFamily="18" charset="0"/>
            </a:endParaRPr>
          </a:p>
        </p:txBody>
      </p:sp>
    </p:spTree>
    <p:extLst>
      <p:ext uri="{BB962C8B-B14F-4D97-AF65-F5344CB8AC3E}">
        <p14:creationId xmlns:p14="http://schemas.microsoft.com/office/powerpoint/2010/main" val="3685518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8C31D11-318F-027F-94BD-4E5CEEB56FEE}"/>
              </a:ext>
            </a:extLst>
          </p:cNvPr>
          <p:cNvSpPr>
            <a:spLocks noGrp="1"/>
          </p:cNvSpPr>
          <p:nvPr>
            <p:ph type="title"/>
          </p:nvPr>
        </p:nvSpPr>
        <p:spPr>
          <a:xfrm>
            <a:off x="628650" y="365125"/>
            <a:ext cx="7381677" cy="1325563"/>
          </a:xfrm>
        </p:spPr>
        <p:txBody>
          <a:bodyPr>
            <a:normAutofit/>
          </a:bodyPr>
          <a:lstStyle/>
          <a:p>
            <a:r>
              <a:rPr lang="en-US" sz="4900"/>
              <a:t>Example 1</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6917"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7911" y="591829"/>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5"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46996" y="821124"/>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6256" y="1336268"/>
            <a:ext cx="95786"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2E6A3DF6-CCCA-14D1-D67D-B382C27F6E66}"/>
              </a:ext>
            </a:extLst>
          </p:cNvPr>
          <p:cNvGraphicFramePr>
            <a:graphicFrameLocks noGrp="1"/>
          </p:cNvGraphicFramePr>
          <p:nvPr>
            <p:ph sz="quarter" idx="13"/>
            <p:extLst>
              <p:ext uri="{D42A27DB-BD31-4B8C-83A1-F6EECF244321}">
                <p14:modId xmlns:p14="http://schemas.microsoft.com/office/powerpoint/2010/main" val="1302774777"/>
              </p:ext>
            </p:extLst>
          </p:nvPr>
        </p:nvGraphicFramePr>
        <p:xfrm>
          <a:off x="628649" y="1463982"/>
          <a:ext cx="8134347" cy="5165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8739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8305" y="1396686"/>
            <a:ext cx="2430380" cy="4064628"/>
          </a:xfrm>
        </p:spPr>
        <p:txBody>
          <a:bodyPr>
            <a:normAutofit/>
          </a:bodyPr>
          <a:lstStyle/>
          <a:p>
            <a:r>
              <a:rPr lang="en-US">
                <a:solidFill>
                  <a:srgbClr val="FFFFFF"/>
                </a:solidFill>
                <a:latin typeface="Georgia Pro Cond" panose="02040506050405020303" pitchFamily="18" charset="0"/>
                <a:cs typeface="Times New Roman" panose="02020603050405020304" pitchFamily="18" charset="0"/>
              </a:rPr>
              <a:t>Official Meeting</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sz="quarter" idx="13"/>
          </p:nvPr>
        </p:nvSpPr>
        <p:spPr>
          <a:xfrm>
            <a:off x="4027614" y="1526033"/>
            <a:ext cx="4152298" cy="3935281"/>
          </a:xfrm>
        </p:spPr>
        <p:txBody>
          <a:bodyPr>
            <a:normAutofit/>
          </a:bodyPr>
          <a:lstStyle/>
          <a:p>
            <a:pPr marL="55563" indent="0">
              <a:buNone/>
            </a:pPr>
            <a:r>
              <a:rPr lang="en-US" sz="2800" dirty="0">
                <a:latin typeface="Georgia Pro Cond Light" panose="02040306050405020303" pitchFamily="18" charset="0"/>
                <a:cs typeface="Times New Roman" panose="02020603050405020304" pitchFamily="18" charset="0"/>
              </a:rPr>
              <a:t>Regular meetings of the body… But, what about?</a:t>
            </a:r>
          </a:p>
          <a:p>
            <a:pPr lvl="2"/>
            <a:r>
              <a:rPr lang="en-US" sz="2800" dirty="0">
                <a:latin typeface="Georgia Pro Cond Light" panose="02040306050405020303" pitchFamily="18" charset="0"/>
                <a:cs typeface="Times New Roman" panose="02020603050405020304" pitchFamily="18" charset="0"/>
              </a:rPr>
              <a:t>Lunches</a:t>
            </a:r>
          </a:p>
          <a:p>
            <a:pPr lvl="2"/>
            <a:r>
              <a:rPr lang="en-US" sz="2800" dirty="0">
                <a:latin typeface="Georgia Pro Cond Light" panose="02040306050405020303" pitchFamily="18" charset="0"/>
                <a:cs typeface="Times New Roman" panose="02020603050405020304" pitchFamily="18" charset="0"/>
              </a:rPr>
              <a:t>Sporting events</a:t>
            </a:r>
          </a:p>
          <a:p>
            <a:pPr lvl="2"/>
            <a:r>
              <a:rPr lang="en-US" sz="2800" dirty="0">
                <a:latin typeface="Georgia Pro Cond Light" panose="02040306050405020303" pitchFamily="18" charset="0"/>
                <a:cs typeface="Times New Roman" panose="02020603050405020304" pitchFamily="18" charset="0"/>
              </a:rPr>
              <a:t>Social events</a:t>
            </a:r>
          </a:p>
          <a:p>
            <a:pPr lvl="2"/>
            <a:r>
              <a:rPr lang="en-US" sz="2800" dirty="0">
                <a:latin typeface="Georgia Pro Cond Light" panose="02040306050405020303" pitchFamily="18" charset="0"/>
                <a:cs typeface="Times New Roman" panose="02020603050405020304" pitchFamily="18" charset="0"/>
              </a:rPr>
              <a:t>Email discussions? </a:t>
            </a:r>
          </a:p>
        </p:txBody>
      </p:sp>
    </p:spTree>
    <p:extLst>
      <p:ext uri="{BB962C8B-B14F-4D97-AF65-F5344CB8AC3E}">
        <p14:creationId xmlns:p14="http://schemas.microsoft.com/office/powerpoint/2010/main" val="606064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 y="-5"/>
            <a:ext cx="9144861"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52777" y="548640"/>
            <a:ext cx="7437474" cy="1188720"/>
          </a:xfrm>
        </p:spPr>
        <p:txBody>
          <a:bodyPr>
            <a:normAutofit/>
          </a:bodyPr>
          <a:lstStyle/>
          <a:p>
            <a:r>
              <a:rPr lang="en-US">
                <a:solidFill>
                  <a:schemeClr val="tx1">
                    <a:lumMod val="85000"/>
                    <a:lumOff val="15000"/>
                  </a:schemeClr>
                </a:solidFill>
                <a:latin typeface="Georgia Pro Cond" panose="02040506050405020303" pitchFamily="18" charset="0"/>
                <a:cs typeface="Times New Roman" panose="02020603050405020304" pitchFamily="18" charset="0"/>
              </a:rPr>
              <a:t>OFFICIAL MEETING </a:t>
            </a:r>
          </a:p>
        </p:txBody>
      </p:sp>
      <p:sp>
        <p:nvSpPr>
          <p:cNvPr id="3" name="Content Placeholder 2"/>
          <p:cNvSpPr>
            <a:spLocks noGrp="1"/>
          </p:cNvSpPr>
          <p:nvPr>
            <p:ph sz="quarter" idx="13"/>
          </p:nvPr>
        </p:nvSpPr>
        <p:spPr>
          <a:xfrm>
            <a:off x="1468490" y="2431767"/>
            <a:ext cx="6207019" cy="3685156"/>
          </a:xfrm>
        </p:spPr>
        <p:txBody>
          <a:bodyPr anchor="ctr">
            <a:normAutofit/>
          </a:bodyPr>
          <a:lstStyle/>
          <a:p>
            <a:pPr marL="137160" indent="0">
              <a:buNone/>
            </a:pPr>
            <a:r>
              <a:rPr lang="en-US" sz="1700" dirty="0">
                <a:solidFill>
                  <a:schemeClr val="tx1">
                    <a:lumMod val="85000"/>
                    <a:lumOff val="15000"/>
                  </a:schemeClr>
                </a:solidFill>
                <a:latin typeface="Georgia Pro Cond Light" panose="02040306050405020303" pitchFamily="18" charset="0"/>
                <a:cs typeface="Times New Roman" panose="02020603050405020304" pitchFamily="18" charset="0"/>
              </a:rPr>
              <a:t>Email Discussions? </a:t>
            </a:r>
          </a:p>
          <a:p>
            <a:pPr marL="1108710" lvl="1" indent="-571500"/>
            <a:r>
              <a:rPr lang="en-US" sz="1700" dirty="0">
                <a:solidFill>
                  <a:schemeClr val="tx1">
                    <a:lumMod val="85000"/>
                    <a:lumOff val="15000"/>
                  </a:schemeClr>
                </a:solidFill>
                <a:latin typeface="Georgia Pro Cond Light" panose="02040306050405020303" pitchFamily="18" charset="0"/>
                <a:cs typeface="Times New Roman" panose="02020603050405020304" pitchFamily="18" charset="0"/>
              </a:rPr>
              <a:t>Definition of an official meeting specifically recognizes “electronic means” which is defined to include: </a:t>
            </a:r>
          </a:p>
          <a:p>
            <a:pPr marL="1508760" lvl="2" indent="-571500"/>
            <a:r>
              <a:rPr lang="en-US" sz="1700" dirty="0">
                <a:solidFill>
                  <a:schemeClr val="tx1">
                    <a:lumMod val="85000"/>
                    <a:lumOff val="15000"/>
                  </a:schemeClr>
                </a:solidFill>
                <a:latin typeface="Georgia Pro Cond Light" panose="02040306050405020303" pitchFamily="18" charset="0"/>
                <a:cs typeface="Times New Roman" panose="02020603050405020304" pitchFamily="18" charset="0"/>
              </a:rPr>
              <a:t>E-mail </a:t>
            </a:r>
          </a:p>
          <a:p>
            <a:pPr marL="1508760" lvl="2" indent="-571500"/>
            <a:r>
              <a:rPr lang="en-US" sz="1700" dirty="0">
                <a:solidFill>
                  <a:schemeClr val="tx1">
                    <a:lumMod val="85000"/>
                    <a:lumOff val="15000"/>
                  </a:schemeClr>
                </a:solidFill>
                <a:latin typeface="Georgia Pro Cond Light" panose="02040306050405020303" pitchFamily="18" charset="0"/>
                <a:cs typeface="Times New Roman" panose="02020603050405020304" pitchFamily="18" charset="0"/>
              </a:rPr>
              <a:t>Instant messaging </a:t>
            </a:r>
          </a:p>
          <a:p>
            <a:pPr marL="1508760" lvl="2" indent="-571500"/>
            <a:r>
              <a:rPr lang="en-US" sz="1700" dirty="0">
                <a:solidFill>
                  <a:schemeClr val="tx1">
                    <a:lumMod val="85000"/>
                    <a:lumOff val="15000"/>
                  </a:schemeClr>
                </a:solidFill>
                <a:latin typeface="Georgia Pro Cond Light" panose="02040306050405020303" pitchFamily="18" charset="0"/>
                <a:cs typeface="Times New Roman" panose="02020603050405020304" pitchFamily="18" charset="0"/>
              </a:rPr>
              <a:t>Social media</a:t>
            </a:r>
          </a:p>
          <a:p>
            <a:pPr marL="1508760" lvl="2" indent="-571500"/>
            <a:r>
              <a:rPr lang="en-US" sz="1700" dirty="0">
                <a:solidFill>
                  <a:schemeClr val="tx1">
                    <a:lumMod val="85000"/>
                    <a:lumOff val="15000"/>
                  </a:schemeClr>
                </a:solidFill>
                <a:latin typeface="Georgia Pro Cond Light" panose="02040306050405020303" pitchFamily="18" charset="0"/>
                <a:cs typeface="Times New Roman" panose="02020603050405020304" pitchFamily="18" charset="0"/>
              </a:rPr>
              <a:t>Text messaging </a:t>
            </a:r>
          </a:p>
          <a:p>
            <a:pPr marL="1508760" lvl="2" indent="-571500"/>
            <a:r>
              <a:rPr lang="en-US" sz="1700" dirty="0">
                <a:solidFill>
                  <a:schemeClr val="tx1">
                    <a:lumMod val="85000"/>
                    <a:lumOff val="15000"/>
                  </a:schemeClr>
                </a:solidFill>
                <a:latin typeface="Georgia Pro Cond Light" panose="02040306050405020303" pitchFamily="18" charset="0"/>
                <a:cs typeface="Times New Roman" panose="02020603050405020304" pitchFamily="18" charset="0"/>
              </a:rPr>
              <a:t>Virtual meeting platforms </a:t>
            </a:r>
          </a:p>
          <a:p>
            <a:pPr marL="2423160" lvl="4" indent="-571500">
              <a:buFont typeface="Wingdings" panose="05000000000000000000" pitchFamily="2" charset="2"/>
              <a:buChar char="§"/>
            </a:pPr>
            <a:r>
              <a:rPr lang="en-US" sz="1700" dirty="0">
                <a:solidFill>
                  <a:schemeClr val="tx1">
                    <a:lumMod val="85000"/>
                    <a:lumOff val="15000"/>
                  </a:schemeClr>
                </a:solidFill>
                <a:latin typeface="Georgia Pro Cond Light" panose="02040306050405020303" pitchFamily="18" charset="0"/>
                <a:cs typeface="Times New Roman" panose="02020603050405020304" pitchFamily="18" charset="0"/>
              </a:rPr>
              <a:t>SDCL 1-25-12(1)  </a:t>
            </a:r>
          </a:p>
          <a:p>
            <a:pPr marL="171450" marR="0" lvl="1" indent="0" defTabSz="914400" rtl="0" eaLnBrk="1" fontAlgn="auto" latinLnBrk="0" hangingPunct="1">
              <a:spcBef>
                <a:spcPct val="20000"/>
              </a:spcBef>
              <a:spcAft>
                <a:spcPts val="600"/>
              </a:spcAft>
              <a:buClr>
                <a:srgbClr val="DC9E1F"/>
              </a:buClr>
              <a:buSzTx/>
              <a:buNone/>
              <a:tabLst/>
              <a:defRPr/>
            </a:pPr>
            <a:r>
              <a:rPr lang="en-US" sz="1700" dirty="0">
                <a:solidFill>
                  <a:schemeClr val="tx1">
                    <a:lumMod val="85000"/>
                    <a:lumOff val="15000"/>
                  </a:schemeClr>
                </a:solidFill>
                <a:latin typeface="Georgia Pro Cond Light" panose="02040306050405020303" pitchFamily="18" charset="0"/>
                <a:cs typeface="Times New Roman" panose="02020603050405020304" pitchFamily="18" charset="0"/>
              </a:rPr>
              <a:t>Communications for scheduling purposes are excluded </a:t>
            </a:r>
          </a:p>
          <a:p>
            <a:pPr marL="457200" lvl="1" indent="0">
              <a:buNone/>
            </a:pPr>
            <a:r>
              <a:rPr lang="en-US" sz="1700" dirty="0">
                <a:solidFill>
                  <a:schemeClr val="tx1">
                    <a:lumMod val="85000"/>
                    <a:lumOff val="15000"/>
                  </a:schemeClr>
                </a:solidFill>
                <a:latin typeface="Bodoni MT Condensed" panose="02070606080606020203" pitchFamily="18" charset="0"/>
              </a:rPr>
              <a:t>	</a:t>
            </a:r>
          </a:p>
        </p:txBody>
      </p:sp>
    </p:spTree>
    <p:extLst>
      <p:ext uri="{BB962C8B-B14F-4D97-AF65-F5344CB8AC3E}">
        <p14:creationId xmlns:p14="http://schemas.microsoft.com/office/powerpoint/2010/main" val="857205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99A8D-67D6-E0F6-8E49-5AD3FA098F30}"/>
              </a:ext>
            </a:extLst>
          </p:cNvPr>
          <p:cNvSpPr>
            <a:spLocks noGrp="1"/>
          </p:cNvSpPr>
          <p:nvPr>
            <p:ph type="title"/>
          </p:nvPr>
        </p:nvSpPr>
        <p:spPr>
          <a:xfrm>
            <a:off x="806825" y="1188637"/>
            <a:ext cx="2241175" cy="4480726"/>
          </a:xfrm>
        </p:spPr>
        <p:txBody>
          <a:bodyPr>
            <a:normAutofit/>
          </a:bodyPr>
          <a:lstStyle/>
          <a:p>
            <a:pPr algn="r"/>
            <a:r>
              <a:rPr lang="en-US" sz="3600" dirty="0"/>
              <a:t>Email/text violations</a:t>
            </a:r>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85E1FBA4-94D2-5C18-B2EB-22CD35576E7A}"/>
              </a:ext>
            </a:extLst>
          </p:cNvPr>
          <p:cNvSpPr>
            <a:spLocks noGrp="1" noChangeArrowheads="1"/>
          </p:cNvSpPr>
          <p:nvPr>
            <p:ph sz="quarter" idx="13"/>
          </p:nvPr>
        </p:nvSpPr>
        <p:spPr bwMode="auto">
          <a:xfrm>
            <a:off x="3941444" y="1066800"/>
            <a:ext cx="3907155" cy="434340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1400" b="1" i="0" u="none" strike="noStrike" cap="none" normalizeH="0" baseline="0" dirty="0">
                <a:ln>
                  <a:noFill/>
                </a:ln>
                <a:effectLst/>
                <a:latin typeface="Google Sans"/>
              </a:rPr>
              <a:t>Example 1: The "Reply All" Chain (Direct Quorum)</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effectLst/>
                <a:latin typeface="Google Sans"/>
              </a:rPr>
              <a:t>This is the most obvious violation, where a majority of the board (a quorum) is simultaneously involved in an email discussion. </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Char char="•"/>
              <a:tabLst/>
            </a:pPr>
            <a:r>
              <a:rPr kumimoji="0" lang="en-US" altLang="en-US" sz="1400" b="1" i="0" u="none" strike="noStrike" cap="none" normalizeH="0" baseline="0" dirty="0">
                <a:ln>
                  <a:noFill/>
                </a:ln>
                <a:effectLst/>
                <a:latin typeface="Google Sans"/>
              </a:rPr>
              <a:t>Scenario:</a:t>
            </a:r>
            <a:r>
              <a:rPr kumimoji="0" lang="en-US" altLang="en-US" sz="1400" b="0" i="0" u="none" strike="noStrike" cap="none" normalizeH="0" baseline="0" dirty="0">
                <a:ln>
                  <a:noFill/>
                </a:ln>
                <a:effectLst/>
                <a:latin typeface="Google Sans"/>
              </a:rPr>
              <a:t> A 5-member city council (3 members make a quorum) is debating a new zoning policy.</a:t>
            </a:r>
          </a:p>
          <a:p>
            <a:pPr marL="0" marR="0" lvl="0" indent="0" defTabSz="914400" rtl="0" eaLnBrk="0" fontAlgn="base" latinLnBrk="0" hangingPunct="0">
              <a:spcBef>
                <a:spcPct val="0"/>
              </a:spcBef>
              <a:spcAft>
                <a:spcPts val="600"/>
              </a:spcAft>
              <a:buClrTx/>
              <a:buSzTx/>
              <a:buFontTx/>
              <a:buChar char="•"/>
              <a:tabLst/>
            </a:pPr>
            <a:r>
              <a:rPr kumimoji="0" lang="en-US" altLang="en-US" sz="1400" b="1" i="0" u="none" strike="noStrike" cap="none" normalizeH="0" baseline="0" dirty="0">
                <a:ln>
                  <a:noFill/>
                </a:ln>
                <a:effectLst/>
                <a:latin typeface="Google Sans"/>
              </a:rPr>
              <a:t>Email 1 (Councilmember A to all):</a:t>
            </a:r>
            <a:r>
              <a:rPr kumimoji="0" lang="en-US" altLang="en-US" sz="1400" b="0" i="0" u="none" strike="noStrike" cap="none" normalizeH="0" baseline="0" dirty="0">
                <a:ln>
                  <a:noFill/>
                </a:ln>
                <a:effectLst/>
                <a:latin typeface="Google Sans"/>
              </a:rPr>
              <a:t> "I think we should approve the new zoning proposal. It will increase revenue."</a:t>
            </a:r>
          </a:p>
          <a:p>
            <a:pPr marL="0" marR="0" lvl="0" indent="0" defTabSz="914400" rtl="0" eaLnBrk="0" fontAlgn="base" latinLnBrk="0" hangingPunct="0">
              <a:spcBef>
                <a:spcPct val="0"/>
              </a:spcBef>
              <a:spcAft>
                <a:spcPts val="600"/>
              </a:spcAft>
              <a:buClrTx/>
              <a:buSzTx/>
              <a:buFontTx/>
              <a:buChar char="•"/>
              <a:tabLst/>
            </a:pPr>
            <a:r>
              <a:rPr kumimoji="0" lang="en-US" altLang="en-US" sz="1400" b="1" i="0" u="none" strike="noStrike" cap="none" normalizeH="0" baseline="0" dirty="0">
                <a:ln>
                  <a:noFill/>
                </a:ln>
                <a:effectLst/>
                <a:latin typeface="Google Sans"/>
              </a:rPr>
              <a:t>Email 2 (Councilmember B to all):</a:t>
            </a:r>
            <a:r>
              <a:rPr kumimoji="0" lang="en-US" altLang="en-US" sz="1400" b="0" i="0" u="none" strike="noStrike" cap="none" normalizeH="0" baseline="0" dirty="0">
                <a:ln>
                  <a:noFill/>
                </a:ln>
                <a:effectLst/>
                <a:latin typeface="Google Sans"/>
              </a:rPr>
              <a:t> "I agree with A. The proposal looks good, but maybe we should reduce the proposed height limit by 10 feet."</a:t>
            </a:r>
          </a:p>
          <a:p>
            <a:pPr marL="0" marR="0" lvl="0" indent="0" defTabSz="914400" rtl="0" eaLnBrk="0" fontAlgn="base" latinLnBrk="0" hangingPunct="0">
              <a:spcBef>
                <a:spcPct val="0"/>
              </a:spcBef>
              <a:spcAft>
                <a:spcPts val="600"/>
              </a:spcAft>
              <a:buClrTx/>
              <a:buSzTx/>
              <a:buFontTx/>
              <a:buChar char="•"/>
              <a:tabLst/>
            </a:pPr>
            <a:r>
              <a:rPr kumimoji="0" lang="en-US" altLang="en-US" sz="1400" b="1" i="0" u="none" strike="noStrike" cap="none" normalizeH="0" baseline="0" dirty="0">
                <a:ln>
                  <a:noFill/>
                </a:ln>
                <a:effectLst/>
                <a:latin typeface="Google Sans"/>
              </a:rPr>
              <a:t>Email 3 (Councilmember C to all):</a:t>
            </a:r>
            <a:r>
              <a:rPr kumimoji="0" lang="en-US" altLang="en-US" sz="1400" b="0" i="0" u="none" strike="noStrike" cap="none" normalizeH="0" baseline="0" dirty="0">
                <a:ln>
                  <a:noFill/>
                </a:ln>
                <a:effectLst/>
                <a:latin typeface="Google Sans"/>
              </a:rPr>
              <a:t> "I support both A and B. Let's make that change to 10 feet and vote for it on Tuesday."</a:t>
            </a:r>
          </a:p>
          <a:p>
            <a:pPr marL="0" marR="0" lvl="0" indent="0" defTabSz="914400" rtl="0" eaLnBrk="0" fontAlgn="base" latinLnBrk="0" hangingPunct="0">
              <a:spcBef>
                <a:spcPct val="0"/>
              </a:spcBef>
              <a:spcAft>
                <a:spcPts val="600"/>
              </a:spcAft>
              <a:buClrTx/>
              <a:buSzTx/>
              <a:buFontTx/>
              <a:buChar char="•"/>
              <a:tabLst/>
            </a:pPr>
            <a:r>
              <a:rPr kumimoji="0" lang="en-US" altLang="en-US" sz="1400" b="1" i="0" u="none" strike="noStrike" cap="none" normalizeH="0" baseline="0" dirty="0">
                <a:ln>
                  <a:noFill/>
                </a:ln>
                <a:effectLst/>
                <a:latin typeface="Google Sans"/>
              </a:rPr>
              <a:t>Result:</a:t>
            </a:r>
            <a:r>
              <a:rPr kumimoji="0" lang="en-US" altLang="en-US" sz="1400" b="0" i="0" u="none" strike="noStrike" cap="none" normalizeH="0" baseline="0" dirty="0">
                <a:ln>
                  <a:noFill/>
                </a:ln>
                <a:effectLst/>
                <a:latin typeface="Google Sans"/>
              </a:rPr>
              <a:t> A quorum (3/5) has deliberated and reached a consensus via email, bypassing the required public meeting. </a:t>
            </a:r>
          </a:p>
          <a:p>
            <a:pPr marL="0" marR="0" lvl="0" indent="0" defTabSz="914400" rtl="0" eaLnBrk="0" fontAlgn="base" latinLnBrk="0" hangingPunct="0">
              <a:spcBef>
                <a:spcPct val="0"/>
              </a:spcBef>
              <a:spcAft>
                <a:spcPts val="600"/>
              </a:spcAft>
              <a:buClrTx/>
              <a:buSzTx/>
              <a:buFontTx/>
              <a:buNone/>
              <a:tabLst/>
            </a:pPr>
            <a:endParaRPr kumimoji="0" lang="en-US" altLang="en-US" sz="1200" b="0" i="0" u="none" strike="noStrike" cap="none" normalizeH="0" baseline="0" dirty="0">
              <a:ln>
                <a:noFill/>
              </a:ln>
              <a:effectLst/>
              <a:latin typeface="Arial" panose="020B0604020202020204" pitchFamily="34" charset="0"/>
            </a:endParaRPr>
          </a:p>
        </p:txBody>
      </p:sp>
      <p:pic>
        <p:nvPicPr>
          <p:cNvPr id="5" name="Picture 4">
            <a:extLst>
              <a:ext uri="{FF2B5EF4-FFF2-40B4-BE49-F238E27FC236}">
                <a16:creationId xmlns:a16="http://schemas.microsoft.com/office/drawing/2014/main" id="{81C16850-C4DB-C39B-F3CE-9F34CFBC2AEF}"/>
              </a:ext>
            </a:extLst>
          </p:cNvPr>
          <p:cNvPicPr>
            <a:picLocks noChangeAspect="1"/>
          </p:cNvPicPr>
          <p:nvPr/>
        </p:nvPicPr>
        <p:blipFill>
          <a:blip r:embed="rId2"/>
          <a:stretch>
            <a:fillRect/>
          </a:stretch>
        </p:blipFill>
        <p:spPr>
          <a:xfrm>
            <a:off x="1136172" y="836624"/>
            <a:ext cx="2032478" cy="2032478"/>
          </a:xfrm>
          <a:prstGeom prst="rect">
            <a:avLst/>
          </a:prstGeom>
        </p:spPr>
      </p:pic>
    </p:spTree>
    <p:extLst>
      <p:ext uri="{BB962C8B-B14F-4D97-AF65-F5344CB8AC3E}">
        <p14:creationId xmlns:p14="http://schemas.microsoft.com/office/powerpoint/2010/main" val="72532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3866</TotalTime>
  <Words>2247</Words>
  <Application>Microsoft Office PowerPoint</Application>
  <PresentationFormat>On-screen Show (4:3)</PresentationFormat>
  <Paragraphs>241</Paragraphs>
  <Slides>41</Slides>
  <Notes>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5" baseType="lpstr">
      <vt:lpstr>Aptos</vt:lpstr>
      <vt:lpstr>Aptos Display</vt:lpstr>
      <vt:lpstr>Arial</vt:lpstr>
      <vt:lpstr>Bodoni MT</vt:lpstr>
      <vt:lpstr>Bodoni MT Condensed</vt:lpstr>
      <vt:lpstr>Calibri</vt:lpstr>
      <vt:lpstr>Georgia</vt:lpstr>
      <vt:lpstr>Georgia Pro Cond</vt:lpstr>
      <vt:lpstr>Georgia Pro Cond Light</vt:lpstr>
      <vt:lpstr>Google Sans</vt:lpstr>
      <vt:lpstr>Times New Roman</vt:lpstr>
      <vt:lpstr>Wingdings</vt:lpstr>
      <vt:lpstr>Office Theme</vt:lpstr>
      <vt:lpstr>Acrobat Document</vt:lpstr>
      <vt:lpstr>Open Meetings Presentation</vt:lpstr>
      <vt:lpstr>Basic Rule  </vt:lpstr>
      <vt:lpstr>Purpose </vt:lpstr>
      <vt:lpstr>OFFICIAL ?</vt:lpstr>
      <vt:lpstr>OFFICIAL meeting?</vt:lpstr>
      <vt:lpstr>Example 1</vt:lpstr>
      <vt:lpstr>Official Meeting</vt:lpstr>
      <vt:lpstr>OFFICIAL MEETING </vt:lpstr>
      <vt:lpstr>Email/text violations</vt:lpstr>
      <vt:lpstr>Email/text violations</vt:lpstr>
      <vt:lpstr>Email/text violations</vt:lpstr>
      <vt:lpstr>Email/text violations</vt:lpstr>
      <vt:lpstr>Official Meeting -- Exceptions</vt:lpstr>
      <vt:lpstr>Official Meeting -- EXCEPTIONS</vt:lpstr>
      <vt:lpstr>Official meeting -- Exceptions</vt:lpstr>
      <vt:lpstr>Committees/Task Forces</vt:lpstr>
      <vt:lpstr>Quiz: Is This an Open Meeting?</vt:lpstr>
      <vt:lpstr>Public Notice </vt:lpstr>
      <vt:lpstr>Public Notice </vt:lpstr>
      <vt:lpstr>Printed Materials</vt:lpstr>
      <vt:lpstr>PUBLIC COMMENT </vt:lpstr>
      <vt:lpstr>Public Recording</vt:lpstr>
      <vt:lpstr>Executive Session  </vt:lpstr>
      <vt:lpstr>Executive Session </vt:lpstr>
      <vt:lpstr>Executive Session </vt:lpstr>
      <vt:lpstr>Teleconferences </vt:lpstr>
      <vt:lpstr>Teleconferences</vt:lpstr>
      <vt:lpstr>Executive Session Challenge</vt:lpstr>
      <vt:lpstr>Meeting Minutes </vt:lpstr>
      <vt:lpstr>Annual Review Open Meetings Laws </vt:lpstr>
      <vt:lpstr>State’s Attorney Enforcement</vt:lpstr>
      <vt:lpstr>Open Meetings Commission</vt:lpstr>
      <vt:lpstr>Open Meetings Commission</vt:lpstr>
      <vt:lpstr>Open Meetings Commission</vt:lpstr>
      <vt:lpstr>Common Pitfalls – What Gets Public Bodies in Trouble- Per AG Office</vt:lpstr>
      <vt:lpstr>PowerPoint Presentation</vt:lpstr>
      <vt:lpstr>PowerPoint Presentation</vt:lpstr>
      <vt:lpstr>PowerPoint Presentation</vt:lpstr>
      <vt:lpstr>PowerPoint Presentation</vt:lpstr>
      <vt:lpstr>PowerPoint Presentation</vt:lpstr>
      <vt:lpstr>PowerPoint Presentation</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Feist, Beth</dc:creator>
  <cp:lastModifiedBy>Terri Cornelison</cp:lastModifiedBy>
  <cp:revision>190</cp:revision>
  <cp:lastPrinted>2025-12-19T14:39:27Z</cp:lastPrinted>
  <dcterms:created xsi:type="dcterms:W3CDTF">2013-03-19T14:46:10Z</dcterms:created>
  <dcterms:modified xsi:type="dcterms:W3CDTF">2026-02-06T00:46:21Z</dcterms:modified>
</cp:coreProperties>
</file>